
<file path=[Content_Types].xml><?xml version="1.0" encoding="utf-8"?>
<Types xmlns="http://schemas.openxmlformats.org/package/2006/content-types">
  <Default Extension="jpeg" ContentType="image/jpeg"/>
  <Default Extension="png" ContentType="image/png"/>
  <Default Extension="tiff" ContentType="image/tif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3"/>
    <p:sldId id="331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75" r:id="rId12"/>
    <p:sldId id="276" r:id="rId13"/>
    <p:sldId id="265" r:id="rId14"/>
    <p:sldId id="279" r:id="rId15"/>
    <p:sldId id="308" r:id="rId16"/>
    <p:sldId id="312" r:id="rId17"/>
    <p:sldId id="329" r:id="rId18"/>
    <p:sldId id="309" r:id="rId19"/>
    <p:sldId id="311" r:id="rId20"/>
    <p:sldId id="281" r:id="rId21"/>
    <p:sldId id="282" r:id="rId22"/>
    <p:sldId id="280" r:id="rId23"/>
    <p:sldId id="283" r:id="rId24"/>
    <p:sldId id="284" r:id="rId25"/>
    <p:sldId id="285" r:id="rId26"/>
    <p:sldId id="286" r:id="rId27"/>
    <p:sldId id="273" r:id="rId28"/>
    <p:sldId id="313" r:id="rId29"/>
    <p:sldId id="267" r:id="rId30"/>
    <p:sldId id="269" r:id="rId31"/>
    <p:sldId id="268" r:id="rId32"/>
    <p:sldId id="271" r:id="rId33"/>
    <p:sldId id="272" r:id="rId34"/>
    <p:sldId id="274" r:id="rId35"/>
    <p:sldId id="314" r:id="rId36"/>
    <p:sldId id="316" r:id="rId37"/>
    <p:sldId id="291" r:id="rId38"/>
    <p:sldId id="297" r:id="rId39"/>
    <p:sldId id="298" r:id="rId40"/>
    <p:sldId id="299" r:id="rId41"/>
    <p:sldId id="300" r:id="rId42"/>
    <p:sldId id="301" r:id="rId43"/>
    <p:sldId id="296" r:id="rId44"/>
    <p:sldId id="315" r:id="rId45"/>
    <p:sldId id="304" r:id="rId46"/>
    <p:sldId id="302" r:id="rId47"/>
    <p:sldId id="330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69"/>
    <p:restoredTop sz="96405"/>
  </p:normalViewPr>
  <p:slideViewPr>
    <p:cSldViewPr snapToGrid="0" snapToObjects="1">
      <p:cViewPr varScale="1">
        <p:scale>
          <a:sx n="111" d="100"/>
          <a:sy n="111" d="100"/>
        </p:scale>
        <p:origin x="232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1" Type="http://schemas.openxmlformats.org/officeDocument/2006/relationships/tableStyles" Target="tableStyles.xml"/><Relationship Id="rId50" Type="http://schemas.openxmlformats.org/officeDocument/2006/relationships/viewProps" Target="viewProps.xml"/><Relationship Id="rId5" Type="http://schemas.openxmlformats.org/officeDocument/2006/relationships/slide" Target="slides/slide3.xml"/><Relationship Id="rId49" Type="http://schemas.openxmlformats.org/officeDocument/2006/relationships/presProps" Target="presProps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jpeg>
</file>

<file path=ppt/media/image33.jpeg>
</file>

<file path=ppt/media/image34.png>
</file>

<file path=ppt/media/image35.jpeg>
</file>

<file path=ppt/media/image36.png>
</file>

<file path=ppt/media/image37.jpeg>
</file>

<file path=ppt/media/image38.jpeg>
</file>

<file path=ppt/media/image39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05EF6-B753-6845-8DDE-8B2F1383A3E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9383C-656E-944C-AAED-D27292B9513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hyperlink" Target="http://games-cn.org/games103" TargetMode="External"/><Relationship Id="rId1" Type="http://schemas.openxmlformats.org/officeDocument/2006/relationships/hyperlink" Target="mailto:games103@style3D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1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jpeg"/><Relationship Id="rId1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image" Target="../media/image22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image" Target="../media/image27.jpe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jpeg"/></Relationships>
</file>

<file path=ppt/slides/_rels/slide3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4.png"/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image" Target="../media/image3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8.jpeg"/><Relationship Id="rId3" Type="http://schemas.openxmlformats.org/officeDocument/2006/relationships/image" Target="../media/image37.jpeg"/><Relationship Id="rId2" Type="http://schemas.openxmlformats.org/officeDocument/2006/relationships/image" Target="../media/image36.png"/><Relationship Id="rId1" Type="http://schemas.openxmlformats.org/officeDocument/2006/relationships/image" Target="../media/image35.jpeg"/></Relationships>
</file>

<file path=ppt/slides/_rels/slide3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7.jpeg"/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image" Target="../media/image38.jpeg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7.jpeg"/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image" Target="../media/image38.jpeg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7.jpeg"/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image" Target="../media/image38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7.jpeg"/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image" Target="../media/image38.jpeg"/></Relationships>
</file>

<file path=ppt/slides/_rels/slide4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7.jpeg"/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image" Target="../media/image38.jpeg"/></Relationships>
</file>

<file path=ppt/slides/_rels/slide4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7.jpeg"/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image" Target="../media/image38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7.jpeg"/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image" Target="../media/image38.jpeg"/></Relationships>
</file>

<file path=ppt/slides/_rels/slide4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7.jpeg"/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image" Target="../media/image38.jpe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83915" y="708914"/>
            <a:ext cx="11024170" cy="1058238"/>
          </a:xfrm>
        </p:spPr>
        <p:txBody>
          <a:bodyPr>
            <a:normAutofit/>
          </a:bodyPr>
          <a:lstStyle/>
          <a:p>
            <a:r>
              <a:rPr kumimoji="1" lang="en-US" altLang="zh-CN" sz="4400" b="1" dirty="0"/>
              <a:t>GAMES 103: Intro to Physics-Based Animation</a:t>
            </a:r>
            <a:endParaRPr kumimoji="1" lang="zh-CN" altLang="en-US" sz="4400" b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82383" y="2173932"/>
            <a:ext cx="9786137" cy="3743984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sz="2800" dirty="0">
                <a:latin typeface="+mj-lt"/>
              </a:rPr>
              <a:t>Instructor: 		Huamin Wang (</a:t>
            </a:r>
            <a:r>
              <a:rPr kumimoji="1" lang="en-US" altLang="zh-CN" sz="2800" dirty="0">
                <a:latin typeface="+mj-lt"/>
                <a:hlinkClick r:id="rId1"/>
              </a:rPr>
              <a:t>games103@style3D.com</a:t>
            </a:r>
            <a:r>
              <a:rPr kumimoji="1" lang="en-US" altLang="zh-CN" sz="2800" dirty="0">
                <a:latin typeface="+mj-lt"/>
              </a:rPr>
              <a:t>)</a:t>
            </a:r>
            <a:endParaRPr kumimoji="1" lang="en-US" altLang="zh-CN" sz="2800" dirty="0">
              <a:latin typeface="+mj-lt"/>
            </a:endParaRPr>
          </a:p>
          <a:p>
            <a:pPr algn="l"/>
            <a:r>
              <a:rPr kumimoji="1" lang="en-US" altLang="zh-CN" sz="2800" dirty="0">
                <a:latin typeface="+mj-lt"/>
              </a:rPr>
              <a:t>Website:		</a:t>
            </a:r>
            <a:r>
              <a:rPr kumimoji="1" lang="en-US" altLang="zh-CN" sz="2800" dirty="0">
                <a:latin typeface="+mj-lt"/>
                <a:hlinkClick r:id="rId2"/>
              </a:rPr>
              <a:t>http://games-cn.org/games103</a:t>
            </a:r>
            <a:endParaRPr kumimoji="1" lang="en-US" altLang="zh-CN" sz="2800" dirty="0">
              <a:latin typeface="+mj-lt"/>
            </a:endParaRPr>
          </a:p>
          <a:p>
            <a:pPr algn="l"/>
            <a:r>
              <a:rPr kumimoji="1" lang="en-US" altLang="zh-CN" sz="2800" dirty="0">
                <a:latin typeface="+mj-lt"/>
              </a:rPr>
              <a:t>Meeting:		Monday 4:00PM to 5:30PM</a:t>
            </a:r>
            <a:endParaRPr kumimoji="1" lang="en-US" altLang="zh-CN" sz="2800" dirty="0">
              <a:latin typeface="+mj-lt"/>
            </a:endParaRPr>
          </a:p>
          <a:p>
            <a:pPr algn="l"/>
            <a:r>
              <a:rPr kumimoji="1" lang="en-US" altLang="zh-CN" sz="2800" dirty="0">
                <a:latin typeface="+mj-lt"/>
              </a:rPr>
              <a:t>Length:		12 Weeks</a:t>
            </a:r>
            <a:endParaRPr kumimoji="1" lang="en-US" altLang="zh-CN" sz="2800" dirty="0">
              <a:latin typeface="+mj-lt"/>
            </a:endParaRPr>
          </a:p>
          <a:p>
            <a:pPr algn="l"/>
            <a:r>
              <a:rPr kumimoji="1" lang="en-US" altLang="zh-CN" sz="2800" dirty="0">
                <a:latin typeface="+mj-lt"/>
              </a:rPr>
              <a:t>Q&amp;A:			Monday 5:30PM to 6:00PM</a:t>
            </a:r>
            <a:endParaRPr kumimoji="1" lang="en-US" altLang="zh-CN" sz="2800" dirty="0">
              <a:latin typeface="+mj-lt"/>
            </a:endParaRPr>
          </a:p>
          <a:p>
            <a:pPr algn="l"/>
            <a:r>
              <a:rPr kumimoji="1" lang="en-US" altLang="zh-CN" sz="2800" dirty="0">
                <a:latin typeface="+mj-lt"/>
              </a:rPr>
              <a:t>Grader:		…</a:t>
            </a:r>
            <a:endParaRPr kumimoji="1" lang="en-US" altLang="zh-CN" sz="2800" dirty="0">
              <a:latin typeface="+mj-lt"/>
            </a:endParaRPr>
          </a:p>
          <a:p>
            <a:pPr algn="l"/>
            <a:r>
              <a:rPr kumimoji="1" lang="en-US" altLang="zh-CN" sz="2800" dirty="0">
                <a:latin typeface="+mj-lt"/>
              </a:rPr>
              <a:t>Prerequisites:	Linear algebra, calculus, programming skills</a:t>
            </a:r>
            <a:endParaRPr kumimoji="1" lang="en-US" altLang="zh-CN" sz="2800" dirty="0">
              <a:latin typeface="+mj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 dirty="0"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/>
              <a:t>Issues for Discussion Today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8045" y="2329960"/>
            <a:ext cx="9107188" cy="2198079"/>
          </a:xfrm>
        </p:spPr>
        <p:txBody>
          <a:bodyPr/>
          <a:lstStyle/>
          <a:p>
            <a:r>
              <a:rPr lang="en-US" dirty="0">
                <a:latin typeface="+mj-lt"/>
              </a:rPr>
              <a:t>What’s computer graphics?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What’s computer graphics used for?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What’s physics-based animation?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What are the topics to be studied in this class?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/>
              <a:t>Issues for Discussion Today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18045" y="2329960"/>
            <a:ext cx="9107188" cy="2198079"/>
          </a:xfrm>
        </p:spPr>
        <p:txBody>
          <a:bodyPr/>
          <a:lstStyle/>
          <a:p>
            <a:r>
              <a:rPr lang="en-US" dirty="0">
                <a:latin typeface="+mj-lt"/>
              </a:rPr>
              <a:t>What’s computer graphics?</a:t>
            </a:r>
            <a:endParaRPr lang="en-US" dirty="0">
              <a:latin typeface="+mj-lt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What’s computer graphics used for?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What’s physics-based animation?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 are the topics to be studied in this class?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What’s Computer Graphics?</a:t>
            </a:r>
            <a:endParaRPr lang="en-US" b="1" dirty="0">
              <a:cs typeface="Times New Roman" panose="02020603050405020304" pitchFamily="18" charset="0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8" r="11485"/>
          <a:stretch>
            <a:fillRect/>
          </a:stretch>
        </p:blipFill>
        <p:spPr bwMode="auto">
          <a:xfrm>
            <a:off x="423742" y="1811605"/>
            <a:ext cx="5514337" cy="368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5388" y="2233934"/>
            <a:ext cx="1958532" cy="159488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3712" y="2488955"/>
            <a:ext cx="1958532" cy="159488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1090" y="2723809"/>
            <a:ext cx="1958532" cy="159488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9414" y="3011048"/>
            <a:ext cx="1958532" cy="159488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016" y="3266230"/>
            <a:ext cx="1958532" cy="159488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/>
          <p:cNvSpPr txBox="1"/>
          <p:nvPr/>
        </p:nvSpPr>
        <p:spPr>
          <a:xfrm>
            <a:off x="1956391" y="5503154"/>
            <a:ext cx="2221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3D Digital World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979714" y="5496048"/>
            <a:ext cx="23439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2D Digital Images</a:t>
            </a:r>
            <a:endParaRPr lang="en-US" sz="2400" dirty="0">
              <a:latin typeface="+mj-lt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6443333" y="3266230"/>
            <a:ext cx="1573619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443332" y="4428724"/>
            <a:ext cx="1573619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991244" y="2610207"/>
            <a:ext cx="2595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Computer Graphics</a:t>
            </a:r>
            <a:endParaRPr lang="en-US" sz="24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161559" y="4556316"/>
            <a:ext cx="2268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Computer Vision</a:t>
            </a:r>
            <a:endParaRPr lang="en-US" sz="2400" dirty="0">
              <a:latin typeface="+mj-lt"/>
            </a:endParaRPr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0110" y="5924722"/>
            <a:ext cx="11351120" cy="70788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Computer Graphics</a:t>
            </a:r>
            <a:r>
              <a:rPr lang="zh-CN" altLang="en-US" b="1" dirty="0"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cs typeface="Times New Roman" panose="02020603050405020304" pitchFamily="18" charset="0"/>
              </a:rPr>
              <a:t>Areas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1366" y="5323348"/>
            <a:ext cx="3760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j-lt"/>
              </a:rPr>
              <a:t>Geometry</a:t>
            </a:r>
            <a:r>
              <a:rPr lang="en-US" sz="2000" dirty="0">
                <a:latin typeface="+mj-lt"/>
              </a:rPr>
              <a:t>: Modeling the 3D world</a:t>
            </a:r>
            <a:endParaRPr lang="en-US" sz="20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02529" y="5323348"/>
            <a:ext cx="3690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j-lt"/>
              </a:rPr>
              <a:t>Rendering</a:t>
            </a:r>
            <a:r>
              <a:rPr lang="en-US" sz="2000" dirty="0">
                <a:latin typeface="+mj-lt"/>
              </a:rPr>
              <a:t>: Visualize the 3D world</a:t>
            </a:r>
            <a:endParaRPr lang="en-US" sz="20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149245" y="5323581"/>
            <a:ext cx="36853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j-lt"/>
              </a:rPr>
              <a:t>Animation</a:t>
            </a:r>
            <a:r>
              <a:rPr lang="en-US" sz="2000" dirty="0">
                <a:latin typeface="+mj-lt"/>
              </a:rPr>
              <a:t>: Animate the 3D world</a:t>
            </a:r>
            <a:endParaRPr lang="en-US" sz="20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1134" y="5924722"/>
            <a:ext cx="116404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j-lt"/>
              </a:rPr>
              <a:t>Stanford Bunny</a:t>
            </a:r>
            <a:r>
              <a:rPr lang="en-US" sz="2000" dirty="0">
                <a:latin typeface="+mj-lt"/>
              </a:rPr>
              <a:t>: the de facto standard model for graphics research, created by Greg Turk in 1994 at Stanford.  </a:t>
            </a:r>
            <a:endParaRPr lang="en-US" sz="2000" dirty="0">
              <a:latin typeface="+mj-lt"/>
            </a:endParaRPr>
          </a:p>
          <a:p>
            <a:r>
              <a:rPr lang="en-US" sz="2000" dirty="0">
                <a:latin typeface="+mj-lt"/>
              </a:rPr>
              <a:t>http://</a:t>
            </a:r>
            <a:r>
              <a:rPr lang="en-US" sz="2000" dirty="0" err="1">
                <a:latin typeface="+mj-lt"/>
              </a:rPr>
              <a:t>graphics.stanford.edu</a:t>
            </a:r>
            <a:r>
              <a:rPr lang="en-US" sz="2000" dirty="0">
                <a:latin typeface="+mj-lt"/>
              </a:rPr>
              <a:t>/data/3Dscanrep/</a:t>
            </a:r>
            <a:endParaRPr lang="en-US" sz="2000" dirty="0">
              <a:latin typeface="+mj-lt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3785" y="1240972"/>
            <a:ext cx="3864429" cy="408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110" y="1240971"/>
            <a:ext cx="3682644" cy="4082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bunny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49245" y="1240739"/>
            <a:ext cx="3561985" cy="4082609"/>
          </a:xfrm>
          <a:prstGeom prst="rect">
            <a:avLst/>
          </a:prstGeom>
        </p:spPr>
      </p:pic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ounded Rectangle 59"/>
          <p:cNvSpPr/>
          <p:nvPr/>
        </p:nvSpPr>
        <p:spPr>
          <a:xfrm>
            <a:off x="9619455" y="2679189"/>
            <a:ext cx="1943804" cy="194971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1" name="TextBox 60"/>
          <p:cNvSpPr txBox="1"/>
          <p:nvPr/>
        </p:nvSpPr>
        <p:spPr>
          <a:xfrm rot="16200000">
            <a:off x="9394885" y="3524620"/>
            <a:ext cx="1078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Display</a:t>
            </a:r>
            <a:endParaRPr lang="en-US" sz="2400" dirty="0">
              <a:latin typeface="+mj-lt"/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6927901" y="861178"/>
            <a:ext cx="1660038" cy="582264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 rot="16200000">
            <a:off x="6438042" y="3524620"/>
            <a:ext cx="14616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Rendering</a:t>
            </a:r>
            <a:endParaRPr lang="en-US" sz="24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3692148" y="861178"/>
            <a:ext cx="2229592" cy="582264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 rot="16200000">
            <a:off x="3170449" y="3524620"/>
            <a:ext cx="1481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Animation</a:t>
            </a:r>
            <a:endParaRPr lang="en-US" sz="2400" dirty="0">
              <a:latin typeface="+mj-lt"/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464546" y="2679188"/>
            <a:ext cx="2242474" cy="194971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191032" y="4968350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972517" y="2895029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185688" y="1027445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77909" y="2623689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465840" y="3885550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465840" y="3127925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1068511" y="3883100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3868" y="3066760"/>
            <a:ext cx="1212002" cy="116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Real-Time Graphics Pipeline</a:t>
            </a:r>
            <a:endParaRPr lang="en-US" b="1" dirty="0">
              <a:cs typeface="Times New Roman" panose="02020603050405020304" pitchFamily="18" charset="0"/>
            </a:endParaRPr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5359" y="1387391"/>
            <a:ext cx="904132" cy="73625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5359" y="2990493"/>
            <a:ext cx="904132" cy="73625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5359" y="5314558"/>
            <a:ext cx="904132" cy="736258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9" name="Straight Arrow Connector 8"/>
          <p:cNvCxnSpPr/>
          <p:nvPr/>
        </p:nvCxnSpPr>
        <p:spPr>
          <a:xfrm>
            <a:off x="8654139" y="3736461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n 3"/>
          <p:cNvSpPr/>
          <p:nvPr/>
        </p:nvSpPr>
        <p:spPr>
          <a:xfrm>
            <a:off x="1124628" y="3377073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" name="Cube 4"/>
          <p:cNvSpPr/>
          <p:nvPr/>
        </p:nvSpPr>
        <p:spPr>
          <a:xfrm>
            <a:off x="1786968" y="3819384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" name="Smiley Face 5"/>
          <p:cNvSpPr/>
          <p:nvPr/>
        </p:nvSpPr>
        <p:spPr>
          <a:xfrm>
            <a:off x="1830511" y="3127925"/>
            <a:ext cx="315686" cy="31568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677012" y="1962152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4677012" y="1204527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4279683" y="1959702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n 20"/>
          <p:cNvSpPr/>
          <p:nvPr/>
        </p:nvSpPr>
        <p:spPr>
          <a:xfrm>
            <a:off x="4335800" y="1453675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2" name="Cube 21"/>
          <p:cNvSpPr/>
          <p:nvPr/>
        </p:nvSpPr>
        <p:spPr>
          <a:xfrm>
            <a:off x="4998140" y="1895986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Smiley Face 23"/>
          <p:cNvSpPr/>
          <p:nvPr/>
        </p:nvSpPr>
        <p:spPr>
          <a:xfrm>
            <a:off x="5041683" y="1204527"/>
            <a:ext cx="315686" cy="31568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2721431" y="3654046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976252" y="1787004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691149" y="3620936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4691149" y="2863311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4293820" y="3618486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 rot="1797000">
            <a:off x="4551236" y="3330647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3" name="Cube 32"/>
          <p:cNvSpPr/>
          <p:nvPr/>
        </p:nvSpPr>
        <p:spPr>
          <a:xfrm>
            <a:off x="4852689" y="3541022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4" name="Smiley Face 33"/>
          <p:cNvSpPr/>
          <p:nvPr/>
        </p:nvSpPr>
        <p:spPr>
          <a:xfrm rot="19169931">
            <a:off x="4801504" y="3173836"/>
            <a:ext cx="315686" cy="21872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4705326" y="5978618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705326" y="5220993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307997" y="5976168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n 37"/>
          <p:cNvSpPr/>
          <p:nvPr/>
        </p:nvSpPr>
        <p:spPr>
          <a:xfrm rot="4838344">
            <a:off x="5201006" y="5412193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9" name="Cube 38"/>
          <p:cNvSpPr/>
          <p:nvPr/>
        </p:nvSpPr>
        <p:spPr>
          <a:xfrm>
            <a:off x="4259111" y="5661593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0" name="Smiley Face 39"/>
          <p:cNvSpPr/>
          <p:nvPr/>
        </p:nvSpPr>
        <p:spPr>
          <a:xfrm rot="18941151">
            <a:off x="4478346" y="6148789"/>
            <a:ext cx="279989" cy="143063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5976252" y="3362650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5976252" y="5685539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939910" y="4245432"/>
            <a:ext cx="0" cy="668493"/>
          </a:xfrm>
          <a:prstGeom prst="line">
            <a:avLst/>
          </a:prstGeom>
          <a:ln w="1270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7871680" y="4176907"/>
            <a:ext cx="0" cy="668493"/>
          </a:xfrm>
          <a:prstGeom prst="line">
            <a:avLst/>
          </a:prstGeom>
          <a:ln w="1270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 rot="16200000">
            <a:off x="-15150" y="3423212"/>
            <a:ext cx="1442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Geometry</a:t>
            </a:r>
            <a:endParaRPr lang="en-US" sz="2400" dirty="0">
              <a:latin typeface="+mj-lt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99654" y="4595111"/>
            <a:ext cx="103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+mj-lt"/>
              </a:rPr>
              <a:t>Offline</a:t>
            </a:r>
            <a:endParaRPr lang="en-US" sz="2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5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60" b="8742"/>
          <a:stretch>
            <a:fillRect/>
          </a:stretch>
        </p:blipFill>
        <p:spPr bwMode="auto">
          <a:xfrm>
            <a:off x="3581401" y="3940629"/>
            <a:ext cx="4637313" cy="269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412" y="1807030"/>
            <a:ext cx="10940156" cy="1910449"/>
          </a:xfrm>
        </p:spPr>
        <p:txBody>
          <a:bodyPr>
            <a:noAutofit/>
          </a:bodyPr>
          <a:lstStyle/>
          <a:p>
            <a:r>
              <a:rPr lang="en-US" altLang="zh-CN" sz="3600" dirty="0"/>
              <a:t>The number of frames sent to display in a second is called the </a:t>
            </a:r>
            <a:r>
              <a:rPr lang="en-US" altLang="zh-CN" sz="3600" i="1" dirty="0"/>
              <a:t>frame rate.</a:t>
            </a:r>
            <a:br>
              <a:rPr lang="en-US" altLang="zh-CN" sz="3600" i="1" dirty="0"/>
            </a:br>
            <a:br>
              <a:rPr lang="en-US" altLang="zh-CN" sz="1200" i="1" dirty="0"/>
            </a:br>
            <a:r>
              <a:rPr lang="en-US" altLang="zh-CN" sz="3600" dirty="0"/>
              <a:t>For example, 24 FPS, 30 FPS, 60 FPS, …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724" y="1475925"/>
            <a:ext cx="11081473" cy="1910449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Unfortunately, real-time graphics (real-time animation + real-time rendering) is challenging.</a:t>
            </a:r>
            <a:br>
              <a:rPr lang="en-US" altLang="zh-CN" sz="3200" dirty="0"/>
            </a:br>
            <a:br>
              <a:rPr lang="en-US" altLang="zh-CN" sz="3200" dirty="0"/>
            </a:br>
            <a:r>
              <a:rPr lang="en-US" altLang="zh-CN" sz="3200" dirty="0"/>
              <a:t>Without real-time graphics, graphics applications are narrowly limited…</a:t>
            </a:r>
            <a:endParaRPr lang="en-US" sz="3200" dirty="0"/>
          </a:p>
        </p:txBody>
      </p:sp>
      <p:pic>
        <p:nvPicPr>
          <p:cNvPr id="1026" name="Picture 2" descr="See the source image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10"/>
          <a:stretch>
            <a:fillRect/>
          </a:stretch>
        </p:blipFill>
        <p:spPr bwMode="auto">
          <a:xfrm>
            <a:off x="4800555" y="3392997"/>
            <a:ext cx="2495858" cy="3145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ounded Rectangle 59"/>
          <p:cNvSpPr/>
          <p:nvPr/>
        </p:nvSpPr>
        <p:spPr>
          <a:xfrm>
            <a:off x="9619455" y="2679189"/>
            <a:ext cx="1943804" cy="194971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1" name="TextBox 60"/>
          <p:cNvSpPr txBox="1"/>
          <p:nvPr/>
        </p:nvSpPr>
        <p:spPr>
          <a:xfrm rot="16200000">
            <a:off x="9394885" y="3524620"/>
            <a:ext cx="1078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Display</a:t>
            </a:r>
            <a:endParaRPr lang="en-US" sz="2400" dirty="0">
              <a:latin typeface="+mj-lt"/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6927901" y="861178"/>
            <a:ext cx="1660038" cy="582264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 rot="16200000">
            <a:off x="6438042" y="3524620"/>
            <a:ext cx="14616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Rendering</a:t>
            </a:r>
            <a:endParaRPr lang="en-US" sz="24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3692148" y="861178"/>
            <a:ext cx="2229592" cy="582264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 rot="16200000">
            <a:off x="3170449" y="3524620"/>
            <a:ext cx="1481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Animation</a:t>
            </a:r>
            <a:endParaRPr lang="en-US" sz="2400" dirty="0">
              <a:latin typeface="+mj-lt"/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464546" y="2679188"/>
            <a:ext cx="2242474" cy="194971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191032" y="4968350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972517" y="2895029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185688" y="1027445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77909" y="2623689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465840" y="3885550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465840" y="3127925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1068511" y="3883100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3868" y="3066760"/>
            <a:ext cx="1212002" cy="116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Animation Playback</a:t>
            </a:r>
            <a:endParaRPr lang="en-US" b="1" dirty="0">
              <a:cs typeface="Times New Roman" panose="02020603050405020304" pitchFamily="18" charset="0"/>
            </a:endParaRPr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5359" y="1387391"/>
            <a:ext cx="904132" cy="73625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5359" y="2990493"/>
            <a:ext cx="904132" cy="73625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5359" y="5314558"/>
            <a:ext cx="904132" cy="736258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9" name="Straight Arrow Connector 8"/>
          <p:cNvCxnSpPr/>
          <p:nvPr/>
        </p:nvCxnSpPr>
        <p:spPr>
          <a:xfrm>
            <a:off x="8654139" y="3736461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n 3"/>
          <p:cNvSpPr/>
          <p:nvPr/>
        </p:nvSpPr>
        <p:spPr>
          <a:xfrm>
            <a:off x="1124628" y="3377073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" name="Cube 4"/>
          <p:cNvSpPr/>
          <p:nvPr/>
        </p:nvSpPr>
        <p:spPr>
          <a:xfrm>
            <a:off x="1786968" y="3819384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" name="Smiley Face 5"/>
          <p:cNvSpPr/>
          <p:nvPr/>
        </p:nvSpPr>
        <p:spPr>
          <a:xfrm>
            <a:off x="1830511" y="3127925"/>
            <a:ext cx="315686" cy="31568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677012" y="1962152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4677012" y="1204527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4279683" y="1959702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n 20"/>
          <p:cNvSpPr/>
          <p:nvPr/>
        </p:nvSpPr>
        <p:spPr>
          <a:xfrm>
            <a:off x="4335800" y="1453675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2" name="Cube 21"/>
          <p:cNvSpPr/>
          <p:nvPr/>
        </p:nvSpPr>
        <p:spPr>
          <a:xfrm>
            <a:off x="4998140" y="1895986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Smiley Face 23"/>
          <p:cNvSpPr/>
          <p:nvPr/>
        </p:nvSpPr>
        <p:spPr>
          <a:xfrm>
            <a:off x="5041683" y="1204527"/>
            <a:ext cx="315686" cy="31568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2721431" y="3654046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976252" y="1787004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691149" y="3620936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4691149" y="2863311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4293820" y="3618486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 rot="1797000">
            <a:off x="4551236" y="3330647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3" name="Cube 32"/>
          <p:cNvSpPr/>
          <p:nvPr/>
        </p:nvSpPr>
        <p:spPr>
          <a:xfrm>
            <a:off x="4852689" y="3541022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4" name="Smiley Face 33"/>
          <p:cNvSpPr/>
          <p:nvPr/>
        </p:nvSpPr>
        <p:spPr>
          <a:xfrm rot="19169931">
            <a:off x="4801504" y="3173836"/>
            <a:ext cx="315686" cy="21872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4705326" y="5978618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705326" y="5220993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307997" y="5976168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n 37"/>
          <p:cNvSpPr/>
          <p:nvPr/>
        </p:nvSpPr>
        <p:spPr>
          <a:xfrm rot="4838344">
            <a:off x="5201006" y="5412193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9" name="Cube 38"/>
          <p:cNvSpPr/>
          <p:nvPr/>
        </p:nvSpPr>
        <p:spPr>
          <a:xfrm>
            <a:off x="4259111" y="5661593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0" name="Smiley Face 39"/>
          <p:cNvSpPr/>
          <p:nvPr/>
        </p:nvSpPr>
        <p:spPr>
          <a:xfrm rot="18941151">
            <a:off x="4478346" y="6148789"/>
            <a:ext cx="279989" cy="143063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5976252" y="3362650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5976252" y="5685539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939910" y="4245432"/>
            <a:ext cx="0" cy="668493"/>
          </a:xfrm>
          <a:prstGeom prst="line">
            <a:avLst/>
          </a:prstGeom>
          <a:ln w="1270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7871680" y="4176907"/>
            <a:ext cx="0" cy="668493"/>
          </a:xfrm>
          <a:prstGeom prst="line">
            <a:avLst/>
          </a:prstGeom>
          <a:ln w="1270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 rot="16200000">
            <a:off x="-15150" y="3423212"/>
            <a:ext cx="1442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Geometry</a:t>
            </a:r>
            <a:endParaRPr lang="en-US" sz="2400" dirty="0">
              <a:latin typeface="+mj-lt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99654" y="4595111"/>
            <a:ext cx="103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+mj-lt"/>
              </a:rPr>
              <a:t>Offline</a:t>
            </a:r>
            <a:endParaRPr lang="en-US" sz="2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3" name="TextBox 62"/>
          <p:cNvSpPr txBox="1"/>
          <p:nvPr/>
        </p:nvSpPr>
        <p:spPr>
          <a:xfrm rot="16200000">
            <a:off x="2967196" y="5696388"/>
            <a:ext cx="103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+mj-lt"/>
              </a:rPr>
              <a:t>Offline</a:t>
            </a:r>
            <a:endParaRPr lang="en-US" sz="2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5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ounded Rectangle 59"/>
          <p:cNvSpPr/>
          <p:nvPr/>
        </p:nvSpPr>
        <p:spPr>
          <a:xfrm>
            <a:off x="9619455" y="2679189"/>
            <a:ext cx="1943804" cy="194971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1" name="TextBox 60"/>
          <p:cNvSpPr txBox="1"/>
          <p:nvPr/>
        </p:nvSpPr>
        <p:spPr>
          <a:xfrm rot="16200000">
            <a:off x="9394885" y="3524620"/>
            <a:ext cx="1078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Display</a:t>
            </a:r>
            <a:endParaRPr lang="en-US" sz="2400" dirty="0">
              <a:latin typeface="+mj-lt"/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6927901" y="861178"/>
            <a:ext cx="1660038" cy="582264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 rot="16200000">
            <a:off x="6438042" y="3524620"/>
            <a:ext cx="14616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Rendering</a:t>
            </a:r>
            <a:endParaRPr lang="en-US" sz="2400" dirty="0">
              <a:latin typeface="+mj-lt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3692148" y="861178"/>
            <a:ext cx="2229592" cy="582264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 rot="16200000">
            <a:off x="3170449" y="3524620"/>
            <a:ext cx="1481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Animation</a:t>
            </a:r>
            <a:endParaRPr lang="en-US" sz="2400" dirty="0">
              <a:latin typeface="+mj-lt"/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464546" y="2679188"/>
            <a:ext cx="2242474" cy="194971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191032" y="4968350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972517" y="2895029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185688" y="1027445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77909" y="2623689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465840" y="3885550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465840" y="3127925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1068511" y="3883100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3868" y="3066760"/>
            <a:ext cx="1212002" cy="116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Movie</a:t>
            </a:r>
            <a:endParaRPr lang="en-US" b="1" dirty="0">
              <a:cs typeface="Times New Roman" panose="02020603050405020304" pitchFamily="18" charset="0"/>
            </a:endParaRPr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5359" y="1387391"/>
            <a:ext cx="904132" cy="73625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5359" y="2990493"/>
            <a:ext cx="904132" cy="73625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5359" y="5314558"/>
            <a:ext cx="904132" cy="736258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9" name="Straight Arrow Connector 8"/>
          <p:cNvCxnSpPr/>
          <p:nvPr/>
        </p:nvCxnSpPr>
        <p:spPr>
          <a:xfrm>
            <a:off x="8654139" y="3736461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n 3"/>
          <p:cNvSpPr/>
          <p:nvPr/>
        </p:nvSpPr>
        <p:spPr>
          <a:xfrm>
            <a:off x="1124628" y="3377073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" name="Cube 4"/>
          <p:cNvSpPr/>
          <p:nvPr/>
        </p:nvSpPr>
        <p:spPr>
          <a:xfrm>
            <a:off x="1786968" y="3819384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" name="Smiley Face 5"/>
          <p:cNvSpPr/>
          <p:nvPr/>
        </p:nvSpPr>
        <p:spPr>
          <a:xfrm>
            <a:off x="1830511" y="3127925"/>
            <a:ext cx="315686" cy="31568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677012" y="1962152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4677012" y="1204527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4279683" y="1959702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n 20"/>
          <p:cNvSpPr/>
          <p:nvPr/>
        </p:nvSpPr>
        <p:spPr>
          <a:xfrm>
            <a:off x="4335800" y="1453675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2" name="Cube 21"/>
          <p:cNvSpPr/>
          <p:nvPr/>
        </p:nvSpPr>
        <p:spPr>
          <a:xfrm>
            <a:off x="4998140" y="1895986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Smiley Face 23"/>
          <p:cNvSpPr/>
          <p:nvPr/>
        </p:nvSpPr>
        <p:spPr>
          <a:xfrm>
            <a:off x="5041683" y="1204527"/>
            <a:ext cx="315686" cy="31568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2721431" y="3654046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976252" y="1787004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691149" y="3620936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4691149" y="2863311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4293820" y="3618486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 rot="1797000">
            <a:off x="4551236" y="3330647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3" name="Cube 32"/>
          <p:cNvSpPr/>
          <p:nvPr/>
        </p:nvSpPr>
        <p:spPr>
          <a:xfrm>
            <a:off x="4852689" y="3541022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4" name="Smiley Face 33"/>
          <p:cNvSpPr/>
          <p:nvPr/>
        </p:nvSpPr>
        <p:spPr>
          <a:xfrm rot="19169931">
            <a:off x="4801504" y="3173836"/>
            <a:ext cx="315686" cy="21872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4705326" y="5978618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705326" y="5220993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307997" y="5976168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n 37"/>
          <p:cNvSpPr/>
          <p:nvPr/>
        </p:nvSpPr>
        <p:spPr>
          <a:xfrm rot="4838344">
            <a:off x="5201006" y="5412193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9" name="Cube 38"/>
          <p:cNvSpPr/>
          <p:nvPr/>
        </p:nvSpPr>
        <p:spPr>
          <a:xfrm>
            <a:off x="4259111" y="5661593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0" name="Smiley Face 39"/>
          <p:cNvSpPr/>
          <p:nvPr/>
        </p:nvSpPr>
        <p:spPr>
          <a:xfrm rot="18941151">
            <a:off x="4478346" y="6148789"/>
            <a:ext cx="279989" cy="143063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5976252" y="3362650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5976252" y="5685539"/>
            <a:ext cx="900000" cy="0"/>
          </a:xfrm>
          <a:prstGeom prst="straightConnector1">
            <a:avLst/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939910" y="4245432"/>
            <a:ext cx="0" cy="668493"/>
          </a:xfrm>
          <a:prstGeom prst="line">
            <a:avLst/>
          </a:prstGeom>
          <a:ln w="1270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7871680" y="4176907"/>
            <a:ext cx="0" cy="668493"/>
          </a:xfrm>
          <a:prstGeom prst="line">
            <a:avLst/>
          </a:prstGeom>
          <a:ln w="1270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 rot="16200000">
            <a:off x="-15150" y="3423212"/>
            <a:ext cx="1442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Geometry</a:t>
            </a:r>
            <a:endParaRPr lang="en-US" sz="2400" dirty="0">
              <a:latin typeface="+mj-lt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99654" y="4595111"/>
            <a:ext cx="103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+mj-lt"/>
              </a:rPr>
              <a:t>Offline</a:t>
            </a:r>
            <a:endParaRPr lang="en-US" sz="2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3" name="TextBox 62"/>
          <p:cNvSpPr txBox="1"/>
          <p:nvPr/>
        </p:nvSpPr>
        <p:spPr>
          <a:xfrm rot="16200000">
            <a:off x="2967196" y="5696388"/>
            <a:ext cx="103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+mj-lt"/>
              </a:rPr>
              <a:t>Offline</a:t>
            </a:r>
            <a:endParaRPr lang="en-US" sz="2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52" name="TextBox 51"/>
          <p:cNvSpPr txBox="1"/>
          <p:nvPr/>
        </p:nvSpPr>
        <p:spPr>
          <a:xfrm rot="16200000">
            <a:off x="8303150" y="5637889"/>
            <a:ext cx="103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+mj-lt"/>
              </a:rPr>
              <a:t>Offline</a:t>
            </a:r>
            <a:endParaRPr lang="en-US" sz="2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5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Geometry: Three Representations</a:t>
            </a:r>
            <a:endParaRPr lang="en-US" b="1" dirty="0">
              <a:cs typeface="Times New Roman" panose="02020603050405020304" pitchFamily="18" charset="0"/>
            </a:endParaRPr>
          </a:p>
        </p:txBody>
      </p:sp>
      <p:pic>
        <p:nvPicPr>
          <p:cNvPr id="4" name="Picture 8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257" y="1456194"/>
            <a:ext cx="4002466" cy="4436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128781" y="5893108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Mesh</a:t>
            </a:r>
            <a:endParaRPr lang="en-US" sz="2000" dirty="0">
              <a:latin typeface="+mj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910502" y="1732643"/>
            <a:ext cx="6785346" cy="4560575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A mesh contains: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Vertices (nodes)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Elements (triangles, polygons, tetrahedra…)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Triangle mesh is the foundation of graphics.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Problems: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Meshing (Delaunay triangulation)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Simplification/subdivision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Mesh optimization (smoothing, flows…)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Volume mesh</a:t>
            </a:r>
            <a:endParaRPr lang="en-US" dirty="0">
              <a:latin typeface="+mj-lt"/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484755" y="1073785"/>
            <a:ext cx="7013575" cy="4321810"/>
            <a:chOff x="4077" y="1133"/>
            <a:chExt cx="11045" cy="6806"/>
          </a:xfrm>
        </p:grpSpPr>
        <p:pic>
          <p:nvPicPr>
            <p:cNvPr id="5" name="图片 4" descr="王老师课程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901" y="2522"/>
              <a:ext cx="5424" cy="5417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4077" y="1133"/>
              <a:ext cx="1104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/>
                <a:t>Course exchange Wechat group</a:t>
              </a:r>
              <a:endParaRPr lang="zh-CN" altLang="en-US"/>
            </a:p>
            <a:p>
              <a:pPr algn="ctr"/>
              <a:r>
                <a:rPr lang="zh-CN" altLang="en-US"/>
                <a:t>(Join by scanning Wechat QR Code )</a:t>
              </a:r>
              <a:endParaRPr lang="zh-CN" altLang="en-US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Geometry: Three Representations</a:t>
            </a:r>
            <a:endParaRPr lang="en-US" b="1" dirty="0">
              <a:cs typeface="Times New Roman" panose="02020603050405020304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950" y="1426028"/>
            <a:ext cx="5916079" cy="4374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2227060"/>
            <a:ext cx="4999381" cy="25839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85800" y="4578321"/>
            <a:ext cx="1934953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Structured Mesh</a:t>
            </a:r>
            <a:endParaRPr lang="en-US" sz="20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143543" y="4571095"/>
            <a:ext cx="2271904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Unstructured Mesh</a:t>
            </a:r>
            <a:endParaRPr lang="en-US" sz="2000" dirty="0">
              <a:latin typeface="+mj-lt"/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Geometry: Three Representations</a:t>
            </a:r>
            <a:endParaRPr lang="en-US" b="1" dirty="0">
              <a:cs typeface="Times New Roman" panose="02020603050405020304" pitchFamily="18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57" y="1161932"/>
            <a:ext cx="4974772" cy="4974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128781" y="6001965"/>
            <a:ext cx="13826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Point Cloud</a:t>
            </a:r>
            <a:endParaRPr lang="en-US" sz="2000" dirty="0">
              <a:latin typeface="+mj-lt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992997" y="1917524"/>
            <a:ext cx="6785346" cy="3307619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A point cloud is simple.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It can be raw data from surface scan.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Problems: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Mesh reconstruction from cloud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(Re)-Sampling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Neighborhood search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…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7" t="9311" r="10657" b="13606"/>
          <a:stretch>
            <a:fillRect/>
          </a:stretch>
        </p:blipFill>
        <p:spPr bwMode="auto">
          <a:xfrm>
            <a:off x="230372" y="1325563"/>
            <a:ext cx="4702629" cy="4506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Geometry: Three Representations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47037" y="5832249"/>
            <a:ext cx="18284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Volumetric Grid</a:t>
            </a:r>
            <a:endParaRPr lang="en-US" sz="2000" dirty="0">
              <a:latin typeface="+mj-lt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030973" y="1538141"/>
            <a:ext cx="6540542" cy="4506685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A grid partitions the space; a cell stores the physical quantities at that spot.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Don’t confuse it with structured mesh.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It’s often acquired from volumetric scan, e.g., CT.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Problems: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Memory cost (octree?)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Volumetric rendering?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…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3" name="Cube 2"/>
          <p:cNvSpPr/>
          <p:nvPr/>
        </p:nvSpPr>
        <p:spPr>
          <a:xfrm>
            <a:off x="576944" y="1325563"/>
            <a:ext cx="4267200" cy="4506686"/>
          </a:xfrm>
          <a:prstGeom prst="cube">
            <a:avLst>
              <a:gd name="adj" fmla="val 19388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Rendering: Non-Photorealistic vs. Photorealistic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21952" y="6101266"/>
            <a:ext cx="21283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Non-Photorealistic</a:t>
            </a:r>
            <a:endParaRPr lang="en-US" sz="2000" dirty="0">
              <a:latin typeface="+mj-lt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66" b="33968"/>
          <a:stretch>
            <a:fillRect/>
          </a:stretch>
        </p:blipFill>
        <p:spPr bwMode="auto">
          <a:xfrm>
            <a:off x="862693" y="1227591"/>
            <a:ext cx="4572000" cy="487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3" t="4444" r="22647" b="14640"/>
          <a:stretch>
            <a:fillRect/>
          </a:stretch>
        </p:blipFill>
        <p:spPr bwMode="auto">
          <a:xfrm>
            <a:off x="6096000" y="1227591"/>
            <a:ext cx="4572000" cy="487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574310" y="6101266"/>
            <a:ext cx="16153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Photorealistic</a:t>
            </a:r>
            <a:endParaRPr lang="en-US" sz="2000" dirty="0">
              <a:latin typeface="+mj-lt"/>
            </a:endParaRP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www.omgpu.com/wp-content/uploads/2020/07/RTX-ray-tracing-on-off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VRscan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91682"/>
            <a:ext cx="12192000" cy="557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Rendering: Material Scan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i1.wp.com/thevirtualassist.net/wp-content/uploads/2016/12/light-stage-x-at-usc-ict.jpg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6" b="16681"/>
          <a:stretch>
            <a:fillRect/>
          </a:stretch>
        </p:blipFill>
        <p:spPr bwMode="auto">
          <a:xfrm>
            <a:off x="-1" y="0"/>
            <a:ext cx="12192001" cy="6873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bg1"/>
                </a:solidFill>
                <a:cs typeface="Times New Roman" panose="02020603050405020304" pitchFamily="18" charset="0"/>
              </a:rPr>
              <a:t>Rendering: Body Scan by a Light Stage</a:t>
            </a:r>
            <a:endParaRPr lang="en-US" b="1" dirty="0">
              <a:solidFill>
                <a:schemeClr val="bg1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/>
              <a:t>Issues for Discussion Today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18045" y="2329960"/>
            <a:ext cx="9107188" cy="219807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What’s computer graphics?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r>
              <a:rPr lang="en-US" dirty="0">
                <a:latin typeface="+mj-lt"/>
              </a:rPr>
              <a:t>What’s computer graphics used for?</a:t>
            </a:r>
            <a:endParaRPr lang="en-US" dirty="0">
              <a:latin typeface="+mj-lt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What’s physics-based animation?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 are the topics to be studied in this class?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Computer Graphics</a:t>
            </a:r>
            <a:r>
              <a:rPr lang="zh-CN" altLang="en-US" b="1" dirty="0"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cs typeface="Times New Roman" panose="02020603050405020304" pitchFamily="18" charset="0"/>
              </a:rPr>
              <a:t>for</a:t>
            </a:r>
            <a:r>
              <a:rPr lang="zh-CN" altLang="en-US" b="1" dirty="0"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cs typeface="Times New Roman" panose="02020603050405020304" pitchFamily="18" charset="0"/>
              </a:rPr>
              <a:t>Entertainment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07370" y="6053844"/>
            <a:ext cx="10454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Games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458446" y="6052479"/>
            <a:ext cx="17716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Social Media</a:t>
            </a:r>
            <a:endParaRPr lang="en-US" sz="2400" dirty="0">
              <a:latin typeface="+mj-lt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43" r="27233"/>
          <a:stretch>
            <a:fillRect/>
          </a:stretch>
        </p:blipFill>
        <p:spPr bwMode="auto">
          <a:xfrm>
            <a:off x="699977" y="1343819"/>
            <a:ext cx="3965945" cy="4713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75" r="19310"/>
          <a:stretch>
            <a:fillRect/>
          </a:stretch>
        </p:blipFill>
        <p:spPr bwMode="auto">
          <a:xfrm>
            <a:off x="4858946" y="1343819"/>
            <a:ext cx="4044702" cy="4713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00"/>
          <a:stretch>
            <a:fillRect/>
          </a:stretch>
        </p:blipFill>
        <p:spPr bwMode="auto">
          <a:xfrm>
            <a:off x="9123596" y="1343818"/>
            <a:ext cx="2335418" cy="4713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6127898" y="6052480"/>
            <a:ext cx="19548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Special Effects</a:t>
            </a:r>
            <a:endParaRPr lang="en-US" sz="2400" dirty="0">
              <a:latin typeface="+mj-lt"/>
            </a:endParaRP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Computer Graphics</a:t>
            </a:r>
            <a:r>
              <a:rPr lang="zh-CN" altLang="en-US" b="1" dirty="0"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cs typeface="Times New Roman" panose="02020603050405020304" pitchFamily="18" charset="0"/>
              </a:rPr>
              <a:t>for</a:t>
            </a:r>
            <a:r>
              <a:rPr lang="zh-CN" altLang="en-US" b="1" dirty="0"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cs typeface="Times New Roman" panose="02020603050405020304" pitchFamily="18" charset="0"/>
              </a:rPr>
              <a:t>Design</a:t>
            </a:r>
            <a:endParaRPr lang="en-US" b="1" dirty="0"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l="5975" t="14498" r="35788" b="21578"/>
          <a:stretch>
            <a:fillRect/>
          </a:stretch>
        </p:blipFill>
        <p:spPr>
          <a:xfrm>
            <a:off x="4210492" y="1325563"/>
            <a:ext cx="7315200" cy="5018567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838200" y="2091209"/>
            <a:ext cx="2817014" cy="3487273"/>
          </a:xfrm>
        </p:spPr>
        <p:txBody>
          <a:bodyPr/>
          <a:lstStyle/>
          <a:p>
            <a:r>
              <a:rPr lang="en-US" dirty="0">
                <a:latin typeface="+mj-lt"/>
              </a:rPr>
              <a:t>Mechanics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Architecture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Art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Fashion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and more…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742" y="18255"/>
            <a:ext cx="10515600" cy="1325563"/>
          </a:xfrm>
        </p:spPr>
        <p:txBody>
          <a:bodyPr/>
          <a:lstStyle/>
          <a:p>
            <a:r>
              <a:rPr lang="en-US" b="1" dirty="0"/>
              <a:t>More About Prerequisites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20528"/>
            <a:ext cx="10515600" cy="5303562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latin typeface="+mj-lt"/>
              </a:rPr>
              <a:t>The course is designed for 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Undergraduates in the 3rd or 4th year, or fresh graduates.</a:t>
            </a:r>
            <a:endParaRPr lang="en-US" sz="800" dirty="0">
              <a:latin typeface="+mj-lt"/>
            </a:endParaRPr>
          </a:p>
          <a:p>
            <a:endParaRPr lang="en-US" sz="300" dirty="0">
              <a:latin typeface="+mj-lt"/>
            </a:endParaRPr>
          </a:p>
          <a:p>
            <a:r>
              <a:rPr lang="en-US" dirty="0">
                <a:latin typeface="+mj-lt"/>
              </a:rPr>
              <a:t>Linear Algebra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You Should know basic linear algebra concepts, such as vectors, matrices, linear systems, SVD...</a:t>
            </a:r>
            <a:endParaRPr lang="en-US" sz="1200" dirty="0">
              <a:latin typeface="+mj-lt"/>
            </a:endParaRPr>
          </a:p>
          <a:p>
            <a:endParaRPr lang="en-US" sz="300" dirty="0">
              <a:latin typeface="+mj-lt"/>
            </a:endParaRPr>
          </a:p>
          <a:p>
            <a:r>
              <a:rPr lang="en-US" dirty="0">
                <a:latin typeface="+mj-lt"/>
              </a:rPr>
              <a:t>Calculus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You should know how to calculate basic derivatives and integrals; you should understand chain rules, gradients, etc.</a:t>
            </a:r>
            <a:endParaRPr lang="en-US" sz="1200" dirty="0">
              <a:latin typeface="+mj-lt"/>
            </a:endParaRPr>
          </a:p>
          <a:p>
            <a:endParaRPr lang="en-US" sz="300" dirty="0">
              <a:latin typeface="+mj-lt"/>
            </a:endParaRPr>
          </a:p>
          <a:p>
            <a:r>
              <a:rPr lang="en-US" dirty="0">
                <a:latin typeface="+mj-lt"/>
              </a:rPr>
              <a:t>Programming Skills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C, or C++, or C#, or Javascript</a:t>
            </a:r>
            <a:endParaRPr lang="en-US" sz="1100" dirty="0">
              <a:latin typeface="+mj-lt"/>
            </a:endParaRPr>
          </a:p>
          <a:p>
            <a:endParaRPr lang="en-US" sz="300" dirty="0">
              <a:latin typeface="+mj-lt"/>
            </a:endParaRPr>
          </a:p>
          <a:p>
            <a:r>
              <a:rPr lang="en-US" dirty="0">
                <a:latin typeface="+mj-lt"/>
              </a:rPr>
              <a:t>Ready to </a:t>
            </a:r>
            <a:r>
              <a:rPr lang="en-US" u="sng" dirty="0">
                <a:latin typeface="+mj-lt"/>
              </a:rPr>
              <a:t>learn by yourself</a:t>
            </a:r>
            <a:endParaRPr lang="en-US" u="sng" dirty="0">
              <a:latin typeface="+mj-lt"/>
            </a:endParaRPr>
          </a:p>
          <a:p>
            <a:endParaRPr lang="en-US" sz="300" dirty="0">
              <a:latin typeface="+mj-lt"/>
            </a:endParaRPr>
          </a:p>
          <a:p>
            <a:r>
              <a:rPr lang="en-US" dirty="0">
                <a:latin typeface="+mj-lt"/>
              </a:rPr>
              <a:t>The life will be much easier if you took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Numerical methods (numerical linear algebra, numerical PDEs), finite element analysis, fluid dynamics...</a:t>
            </a:r>
            <a:r>
              <a:rPr lang="en-US" u="sng" dirty="0">
                <a:latin typeface="+mj-lt"/>
              </a:rPr>
              <a:t> </a:t>
            </a:r>
            <a:endParaRPr lang="en-US" u="sng" dirty="0">
              <a:latin typeface="+mj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图片 4" descr="图形用户界面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28133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41019" y="72737"/>
            <a:ext cx="3585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Designed by Style3D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Computer Graphics</a:t>
            </a:r>
            <a:r>
              <a:rPr lang="zh-CN" altLang="en-US" b="1" dirty="0"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cs typeface="Times New Roman" panose="02020603050405020304" pitchFamily="18" charset="0"/>
              </a:rPr>
              <a:t>for</a:t>
            </a:r>
            <a:r>
              <a:rPr lang="zh-CN" altLang="en-US" b="1" dirty="0"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cs typeface="Times New Roman" panose="02020603050405020304" pitchFamily="18" charset="0"/>
              </a:rPr>
              <a:t>Retail and Manufacturing</a:t>
            </a:r>
            <a:endParaRPr lang="en-US" b="1" dirty="0">
              <a:cs typeface="Times New Roman" panose="02020603050405020304" pitchFamily="18" charset="0"/>
            </a:endParaRPr>
          </a:p>
        </p:txBody>
      </p:sp>
      <p:pic>
        <p:nvPicPr>
          <p:cNvPr id="5" name="图片 8" descr="图形用户界面, 应用程序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960" y="1325563"/>
            <a:ext cx="2407144" cy="5204637"/>
          </a:xfrm>
          <a:prstGeom prst="rect">
            <a:avLst/>
          </a:prstGeom>
        </p:spPr>
      </p:pic>
      <p:pic>
        <p:nvPicPr>
          <p:cNvPr id="6" name="图片 6" descr="图形用户界面&#10;&#10;中度可信度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509" y="1325559"/>
            <a:ext cx="2407144" cy="5204637"/>
          </a:xfrm>
          <a:prstGeom prst="rect">
            <a:avLst/>
          </a:prstGeom>
        </p:spPr>
      </p:pic>
      <p:pic>
        <p:nvPicPr>
          <p:cNvPr id="9" name="内容占位符 4" descr="应用程序&#10;&#10;低可信度描述已自动生成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058" y="1325556"/>
            <a:ext cx="2407143" cy="5204634"/>
          </a:xfrm>
          <a:prstGeom prst="rect">
            <a:avLst/>
          </a:prstGeom>
        </p:spPr>
      </p:pic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87"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814" y="1839433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bg1"/>
                </a:solidFill>
                <a:cs typeface="Times New Roman" panose="02020603050405020304" pitchFamily="18" charset="0"/>
              </a:rPr>
              <a:t>Computer Graphics</a:t>
            </a:r>
            <a:r>
              <a:rPr lang="zh-CN" altLang="en-US" b="1" dirty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chemeClr val="bg1"/>
                </a:solidFill>
                <a:cs typeface="Times New Roman" panose="02020603050405020304" pitchFamily="18" charset="0"/>
              </a:rPr>
              <a:t>for</a:t>
            </a:r>
            <a:r>
              <a:rPr lang="zh-CN" altLang="en-US" b="1" dirty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solidFill>
                  <a:schemeClr val="bg1"/>
                </a:solidFill>
                <a:cs typeface="Times New Roman" panose="02020603050405020304" pitchFamily="18" charset="0"/>
              </a:rPr>
              <a:t>VR, AR and Metaverse</a:t>
            </a:r>
            <a:endParaRPr lang="en-US" b="1" dirty="0">
              <a:solidFill>
                <a:schemeClr val="bg1"/>
              </a:solidFill>
              <a:cs typeface="Times New Roman" panose="02020603050405020304" pitchFamily="18" charset="0"/>
            </a:endParaRP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Computer Graphics</a:t>
            </a:r>
            <a:r>
              <a:rPr lang="zh-CN" altLang="en-US" b="1" dirty="0"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cs typeface="Times New Roman" panose="02020603050405020304" pitchFamily="18" charset="0"/>
              </a:rPr>
              <a:t>for</a:t>
            </a:r>
            <a:r>
              <a:rPr lang="zh-CN" altLang="en-US" b="1" dirty="0"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cs typeface="Times New Roman" panose="02020603050405020304" pitchFamily="18" charset="0"/>
              </a:rPr>
              <a:t>Augmented Reality (AR)</a:t>
            </a:r>
            <a:endParaRPr lang="en-US" b="1" dirty="0">
              <a:cs typeface="Times New Roman" panose="02020603050405020304" pitchFamily="18" charset="0"/>
            </a:endParaRPr>
          </a:p>
        </p:txBody>
      </p:sp>
      <p:pic>
        <p:nvPicPr>
          <p:cNvPr id="3" name="图片 6"/>
          <p:cNvPicPr>
            <a:picLocks noChangeAspect="1"/>
          </p:cNvPicPr>
          <p:nvPr/>
        </p:nvPicPr>
        <p:blipFill rotWithShape="1">
          <a:blip r:embed="rId1"/>
          <a:srcRect l="12571" t="21799" r="43496" b="-1"/>
          <a:stretch>
            <a:fillRect/>
          </a:stretch>
        </p:blipFill>
        <p:spPr>
          <a:xfrm>
            <a:off x="3534692" y="1189007"/>
            <a:ext cx="1921100" cy="5139761"/>
          </a:xfrm>
          <a:prstGeom prst="rect">
            <a:avLst/>
          </a:prstGeom>
        </p:spPr>
      </p:pic>
      <p:pic>
        <p:nvPicPr>
          <p:cNvPr id="4" name="图片 3" descr="1813880(M码 草绿色）"/>
          <p:cNvPicPr>
            <a:picLocks noChangeAspect="1"/>
          </p:cNvPicPr>
          <p:nvPr/>
        </p:nvPicPr>
        <p:blipFill rotWithShape="1">
          <a:blip r:embed="rId2"/>
          <a:srcRect l="27245" t="18038" r="26387" b="1088"/>
          <a:stretch>
            <a:fillRect/>
          </a:stretch>
        </p:blipFill>
        <p:spPr>
          <a:xfrm>
            <a:off x="1613593" y="1189006"/>
            <a:ext cx="1921099" cy="5139761"/>
          </a:xfrm>
          <a:prstGeom prst="rect">
            <a:avLst/>
          </a:prstGeom>
        </p:spPr>
      </p:pic>
      <p:pic>
        <p:nvPicPr>
          <p:cNvPr id="5" name="图片 2" descr="F1813809(M码 午夜黑）"/>
          <p:cNvPicPr>
            <a:picLocks noChangeAspect="1"/>
          </p:cNvPicPr>
          <p:nvPr/>
        </p:nvPicPr>
        <p:blipFill rotWithShape="1">
          <a:blip r:embed="rId3"/>
          <a:srcRect l="18592" t="15652" r="23386"/>
          <a:stretch>
            <a:fillRect/>
          </a:stretch>
        </p:blipFill>
        <p:spPr>
          <a:xfrm>
            <a:off x="6209414" y="1189006"/>
            <a:ext cx="2373086" cy="5175735"/>
          </a:xfrm>
          <a:prstGeom prst="rect">
            <a:avLst/>
          </a:prstGeom>
        </p:spPr>
      </p:pic>
      <p:pic>
        <p:nvPicPr>
          <p:cNvPr id="6" name="图片 3"/>
          <p:cNvPicPr>
            <a:picLocks noChangeAspect="1"/>
          </p:cNvPicPr>
          <p:nvPr/>
        </p:nvPicPr>
        <p:blipFill rotWithShape="1">
          <a:blip r:embed="rId4"/>
          <a:srcRect l="19980" t="21632" r="24108" b="3663"/>
          <a:stretch>
            <a:fillRect/>
          </a:stretch>
        </p:blipFill>
        <p:spPr>
          <a:xfrm>
            <a:off x="8582500" y="1189006"/>
            <a:ext cx="2373086" cy="51757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70690" y="6328767"/>
            <a:ext cx="1806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Virtual Clothing</a:t>
            </a:r>
            <a:endParaRPr lang="en-US" sz="20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92375" y="6341158"/>
            <a:ext cx="8057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Photo</a:t>
            </a:r>
            <a:endParaRPr lang="en-US" sz="20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79245" y="6328767"/>
            <a:ext cx="1806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Virtual Clothing</a:t>
            </a:r>
            <a:endParaRPr lang="en-US" sz="20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457904" y="6341158"/>
            <a:ext cx="8057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Photo</a:t>
            </a:r>
            <a:endParaRPr lang="en-US" sz="2000" dirty="0">
              <a:latin typeface="+mj-lt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/>
              <a:t>Issues for Discussion Today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18045" y="2329960"/>
            <a:ext cx="9107188" cy="219807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What’s computer graphics?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What’s computer graphics used for?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r>
              <a:rPr lang="en-US" dirty="0">
                <a:latin typeface="+mj-lt"/>
              </a:rPr>
              <a:t>What’s physics-based animation?</a:t>
            </a:r>
            <a:endParaRPr lang="en-US" dirty="0">
              <a:latin typeface="+mj-lt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 are the topics to be studied in this class?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ounded Rectangle 54"/>
          <p:cNvSpPr/>
          <p:nvPr/>
        </p:nvSpPr>
        <p:spPr>
          <a:xfrm>
            <a:off x="9124208" y="517676"/>
            <a:ext cx="2229592" cy="582264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 rot="16200000">
            <a:off x="8602509" y="3181118"/>
            <a:ext cx="1481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Animation</a:t>
            </a:r>
            <a:endParaRPr lang="en-US" sz="2400" dirty="0">
              <a:latin typeface="+mj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9623092" y="4624848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9617748" y="683943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609969" y="2280187"/>
            <a:ext cx="1524002" cy="15214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Animation Paradigm</a:t>
            </a:r>
            <a:endParaRPr lang="en-US" b="1" dirty="0">
              <a:cs typeface="Times New Roman" panose="02020603050405020304" pitchFamily="18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109072" y="1618650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0109072" y="861025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9711743" y="1616200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n 20"/>
          <p:cNvSpPr/>
          <p:nvPr/>
        </p:nvSpPr>
        <p:spPr>
          <a:xfrm>
            <a:off x="9767860" y="1110173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2" name="Cube 21"/>
          <p:cNvSpPr/>
          <p:nvPr/>
        </p:nvSpPr>
        <p:spPr>
          <a:xfrm>
            <a:off x="10430200" y="1552484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4" name="Smiley Face 23"/>
          <p:cNvSpPr/>
          <p:nvPr/>
        </p:nvSpPr>
        <p:spPr>
          <a:xfrm>
            <a:off x="10473743" y="861025"/>
            <a:ext cx="315686" cy="31568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10123209" y="3277434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10123209" y="2519809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9725880" y="3274984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 rot="1797000">
            <a:off x="9983296" y="2987145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3" name="Cube 32"/>
          <p:cNvSpPr/>
          <p:nvPr/>
        </p:nvSpPr>
        <p:spPr>
          <a:xfrm>
            <a:off x="10284749" y="3197520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4" name="Smiley Face 33"/>
          <p:cNvSpPr/>
          <p:nvPr/>
        </p:nvSpPr>
        <p:spPr>
          <a:xfrm rot="19169931">
            <a:off x="10233564" y="2830334"/>
            <a:ext cx="315686" cy="218726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0137386" y="5635116"/>
            <a:ext cx="93904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10137386" y="4877491"/>
            <a:ext cx="0" cy="7576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9740057" y="5632666"/>
            <a:ext cx="397328" cy="3452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n 37"/>
          <p:cNvSpPr/>
          <p:nvPr/>
        </p:nvSpPr>
        <p:spPr>
          <a:xfrm rot="4838344">
            <a:off x="10633066" y="5068691"/>
            <a:ext cx="315686" cy="4087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9" name="Cube 38"/>
          <p:cNvSpPr/>
          <p:nvPr/>
        </p:nvSpPr>
        <p:spPr>
          <a:xfrm>
            <a:off x="9691171" y="5318091"/>
            <a:ext cx="359229" cy="41425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0" name="Smiley Face 39"/>
          <p:cNvSpPr/>
          <p:nvPr/>
        </p:nvSpPr>
        <p:spPr>
          <a:xfrm rot="18941151">
            <a:off x="9910406" y="5805287"/>
            <a:ext cx="279989" cy="143063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0371970" y="3901930"/>
            <a:ext cx="0" cy="668493"/>
          </a:xfrm>
          <a:prstGeom prst="line">
            <a:avLst/>
          </a:prstGeom>
          <a:ln w="1270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8059440" y="1263401"/>
            <a:ext cx="1130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Time </a:t>
            </a:r>
            <a:r>
              <a:rPr lang="en-US" sz="2400" i="1" dirty="0">
                <a:latin typeface="+mj-lt"/>
                <a:cs typeface="Times New Roman" panose="02020603050405020304" pitchFamily="18" charset="0"/>
              </a:rPr>
              <a:t>t</a:t>
            </a:r>
            <a:r>
              <a:rPr lang="en-US" sz="2400" baseline="-25000" dirty="0">
                <a:latin typeface="+mj-lt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+mj-lt"/>
              </a:rPr>
              <a:t> </a:t>
            </a:r>
            <a:endParaRPr lang="en-US" sz="2400" dirty="0">
              <a:latin typeface="+mj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059440" y="2850993"/>
            <a:ext cx="1130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Time </a:t>
            </a:r>
            <a:r>
              <a:rPr lang="en-US" sz="2400" i="1" dirty="0">
                <a:latin typeface="+mj-lt"/>
                <a:cs typeface="Times New Roman" panose="02020603050405020304" pitchFamily="18" charset="0"/>
              </a:rPr>
              <a:t>t</a:t>
            </a:r>
            <a:r>
              <a:rPr lang="en-US" sz="2400" baseline="-25000" dirty="0">
                <a:latin typeface="+mj-lt"/>
                <a:cs typeface="Times New Roman" panose="02020603050405020304" pitchFamily="18" charset="0"/>
              </a:rPr>
              <a:t>1</a:t>
            </a:r>
            <a:r>
              <a:rPr lang="en-US" sz="2400" dirty="0">
                <a:latin typeface="+mj-lt"/>
              </a:rPr>
              <a:t> </a:t>
            </a:r>
            <a:endParaRPr lang="en-US" sz="2400" dirty="0">
              <a:latin typeface="+mj-lt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059440" y="5171001"/>
            <a:ext cx="1130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Time </a:t>
            </a:r>
            <a:r>
              <a:rPr lang="en-US" sz="2400" i="1" dirty="0">
                <a:latin typeface="+mj-lt"/>
                <a:cs typeface="Times New Roman" panose="02020603050405020304" pitchFamily="18" charset="0"/>
              </a:rPr>
              <a:t>t</a:t>
            </a:r>
            <a:r>
              <a:rPr lang="en-US" sz="2400" i="1" baseline="-25000" dirty="0">
                <a:latin typeface="+mj-lt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+mj-lt"/>
              </a:rPr>
              <a:t> </a:t>
            </a:r>
            <a:endParaRPr lang="en-US" sz="2400" dirty="0">
              <a:latin typeface="+mj-lt"/>
            </a:endParaRPr>
          </a:p>
        </p:txBody>
      </p:sp>
      <p:sp>
        <p:nvSpPr>
          <p:cNvPr id="15" name="Up-Down Arrow 14"/>
          <p:cNvSpPr/>
          <p:nvPr/>
        </p:nvSpPr>
        <p:spPr>
          <a:xfrm>
            <a:off x="8407068" y="1745277"/>
            <a:ext cx="293914" cy="1105716"/>
          </a:xfrm>
          <a:prstGeom prst="up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066416" y="1946461"/>
            <a:ext cx="14300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Time Step</a:t>
            </a:r>
            <a:endParaRPr lang="en-US" sz="2400" dirty="0">
              <a:latin typeface="+mj-lt"/>
            </a:endParaRPr>
          </a:p>
          <a:p>
            <a:pPr algn="ctr"/>
            <a:r>
              <a:rPr lang="en-US" sz="2400" dirty="0">
                <a:latin typeface="+mj-lt"/>
              </a:rPr>
              <a:t> 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Δ</a:t>
            </a:r>
            <a:r>
              <a:rPr lang="en-US" sz="2400" i="1" dirty="0">
                <a:latin typeface="+mj-lt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+mj-lt"/>
              </a:rPr>
              <a:t> </a:t>
            </a:r>
            <a:endParaRPr lang="en-US" sz="2400" dirty="0">
              <a:latin typeface="+mj-lt"/>
            </a:endParaRPr>
          </a:p>
        </p:txBody>
      </p:sp>
      <p:sp>
        <p:nvSpPr>
          <p:cNvPr id="64" name="Content Placeholder 2"/>
          <p:cNvSpPr>
            <a:spLocks noGrp="1"/>
          </p:cNvSpPr>
          <p:nvPr>
            <p:ph idx="1"/>
          </p:nvPr>
        </p:nvSpPr>
        <p:spPr>
          <a:xfrm>
            <a:off x="517349" y="1306435"/>
            <a:ext cx="6455437" cy="4968572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The goal of animation is to update the state in every time step.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The state can be: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Position/orientation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Velocity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Appearance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Density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…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The time step doesn’t have to match the frame rate.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It’s common to animate multiple time steps then render one frame.</a:t>
            </a:r>
            <a:endParaRPr lang="en-US" dirty="0">
              <a:latin typeface="+mj-lt"/>
            </a:endParaRPr>
          </a:p>
        </p:txBody>
      </p:sp>
      <p:sp>
        <p:nvSpPr>
          <p:cNvPr id="65" name="TextBox 64"/>
          <p:cNvSpPr txBox="1"/>
          <p:nvPr/>
        </p:nvSpPr>
        <p:spPr>
          <a:xfrm rot="16200000">
            <a:off x="10956867" y="1263400"/>
            <a:ext cx="1131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State_0</a:t>
            </a:r>
            <a:endParaRPr lang="en-US" sz="2400" dirty="0">
              <a:latin typeface="+mj-lt"/>
            </a:endParaRPr>
          </a:p>
        </p:txBody>
      </p:sp>
      <p:sp>
        <p:nvSpPr>
          <p:cNvPr id="66" name="TextBox 65"/>
          <p:cNvSpPr txBox="1"/>
          <p:nvPr/>
        </p:nvSpPr>
        <p:spPr>
          <a:xfrm rot="16200000">
            <a:off x="10956869" y="2797559"/>
            <a:ext cx="1131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State_1</a:t>
            </a:r>
            <a:endParaRPr lang="en-US" sz="2400" dirty="0">
              <a:latin typeface="+mj-lt"/>
            </a:endParaRPr>
          </a:p>
        </p:txBody>
      </p:sp>
      <p:sp>
        <p:nvSpPr>
          <p:cNvPr id="67" name="TextBox 66"/>
          <p:cNvSpPr txBox="1"/>
          <p:nvPr/>
        </p:nvSpPr>
        <p:spPr>
          <a:xfrm rot="16200000">
            <a:off x="10953660" y="5132935"/>
            <a:ext cx="1138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>
                <a:latin typeface="+mj-lt"/>
              </a:rPr>
              <a:t>State_n</a:t>
            </a:r>
            <a:endParaRPr lang="en-US" sz="2400" dirty="0">
              <a:latin typeface="+mj-lt"/>
            </a:endParaRPr>
          </a:p>
        </p:txBody>
      </p:sp>
      <p:sp>
        <p:nvSpPr>
          <p:cNvPr id="4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Physics-Based Animation Topics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60166" y="5758224"/>
            <a:ext cx="1452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Rigid Bodies</a:t>
            </a:r>
            <a:endParaRPr lang="en-US" sz="20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56702" y="5758224"/>
            <a:ext cx="13580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Soft Bodies</a:t>
            </a:r>
            <a:endParaRPr lang="en-US" sz="2000" dirty="0">
              <a:latin typeface="+mj-lt"/>
            </a:endParaRPr>
          </a:p>
        </p:txBody>
      </p:sp>
      <p:pic>
        <p:nvPicPr>
          <p:cNvPr id="7" name="Picture 4" descr="See the source image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1" r="19688"/>
          <a:stretch>
            <a:fillRect/>
          </a:stretch>
        </p:blipFill>
        <p:spPr bwMode="auto">
          <a:xfrm>
            <a:off x="8998806" y="1325563"/>
            <a:ext cx="2778453" cy="4429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13" descr="4"/>
          <p:cNvPicPr>
            <a:picLocks noChangeAspect="1"/>
          </p:cNvPicPr>
          <p:nvPr/>
        </p:nvPicPr>
        <p:blipFill rotWithShape="1">
          <a:blip r:embed="rId2"/>
          <a:srcRect l="19102" t="5511" r="17379" b="23970"/>
          <a:stretch>
            <a:fillRect/>
          </a:stretch>
        </p:blipFill>
        <p:spPr>
          <a:xfrm>
            <a:off x="3096634" y="1325563"/>
            <a:ext cx="2778453" cy="4429548"/>
          </a:xfrm>
          <a:prstGeom prst="rect">
            <a:avLst/>
          </a:prstGeom>
        </p:spPr>
      </p:pic>
      <p:pic>
        <p:nvPicPr>
          <p:cNvPr id="13" name="Picture 6" descr="See the source image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5" r="3937"/>
          <a:stretch>
            <a:fillRect/>
          </a:stretch>
        </p:blipFill>
        <p:spPr bwMode="auto">
          <a:xfrm>
            <a:off x="5945114" y="1325563"/>
            <a:ext cx="2981241" cy="4429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602" y="1325563"/>
            <a:ext cx="2630581" cy="4429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655263" y="5750159"/>
            <a:ext cx="16770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Cloth and Hair</a:t>
            </a:r>
            <a:endParaRPr lang="en-US" sz="20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991929" y="5750159"/>
            <a:ext cx="7922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Fluids</a:t>
            </a:r>
            <a:endParaRPr lang="en-US" sz="2000" dirty="0">
              <a:latin typeface="+mj-lt"/>
            </a:endParaRP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457200" y="1361898"/>
          <a:ext cx="11277599" cy="4235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9457"/>
                <a:gridCol w="1045028"/>
                <a:gridCol w="1001486"/>
                <a:gridCol w="1001485"/>
                <a:gridCol w="1143001"/>
                <a:gridCol w="1088571"/>
                <a:gridCol w="1088571"/>
                <a:gridCol w="968830"/>
                <a:gridCol w="1643743"/>
                <a:gridCol w="1197427"/>
              </a:tblGrid>
              <a:tr h="93498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Contents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+mj-lt"/>
                        </a:rPr>
                        <a:t>Rigid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  Cloth and Hair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Soft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Fluids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</a:tr>
              <a:tr h="44631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Effects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Contacts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Fracture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Cloth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Hair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plastic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Smoke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+mj-lt"/>
                        </a:rPr>
                        <a:t>Drops and Waves</a:t>
                      </a:r>
                      <a:endParaRPr lang="en-US" sz="16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Splashes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Mesh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Particle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Grid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600" y="1425822"/>
            <a:ext cx="570376" cy="81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See the source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1" r="19688"/>
          <a:stretch>
            <a:fillRect/>
          </a:stretch>
        </p:blipFill>
        <p:spPr bwMode="auto">
          <a:xfrm>
            <a:off x="8933420" y="1434414"/>
            <a:ext cx="510334" cy="81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13" descr="4"/>
          <p:cNvPicPr>
            <a:picLocks noChangeAspect="1"/>
          </p:cNvPicPr>
          <p:nvPr/>
        </p:nvPicPr>
        <p:blipFill rotWithShape="1">
          <a:blip r:embed="rId3"/>
          <a:srcRect l="19102" t="5511" r="17379" b="23970"/>
          <a:stretch>
            <a:fillRect/>
          </a:stretch>
        </p:blipFill>
        <p:spPr>
          <a:xfrm flipH="1">
            <a:off x="3714134" y="1428064"/>
            <a:ext cx="508160" cy="810134"/>
          </a:xfrm>
          <a:prstGeom prst="rect">
            <a:avLst/>
          </a:prstGeom>
        </p:spPr>
      </p:pic>
      <p:pic>
        <p:nvPicPr>
          <p:cNvPr id="13" name="Picture 6" descr="See the source imag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5" r="3937"/>
          <a:stretch>
            <a:fillRect/>
          </a:stretch>
        </p:blipFill>
        <p:spPr bwMode="auto">
          <a:xfrm>
            <a:off x="5869055" y="1425822"/>
            <a:ext cx="540975" cy="80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Physics-Based Animation Topics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457200" y="1361898"/>
          <a:ext cx="11277599" cy="4235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9457"/>
                <a:gridCol w="1045028"/>
                <a:gridCol w="1001486"/>
                <a:gridCol w="1001485"/>
                <a:gridCol w="1143001"/>
                <a:gridCol w="1088571"/>
                <a:gridCol w="1088571"/>
                <a:gridCol w="968830"/>
                <a:gridCol w="1643743"/>
                <a:gridCol w="1197427"/>
              </a:tblGrid>
              <a:tr h="93498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Contents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+mj-lt"/>
                        </a:rPr>
                        <a:t>Rigid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  Cloth and Hair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Soft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Fluids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</a:tr>
              <a:tr h="44631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Effects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Contacts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Fracture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Cloth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Hair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plastic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Smoke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+mj-lt"/>
                        </a:rPr>
                        <a:t>Drops and Waves</a:t>
                      </a:r>
                      <a:endParaRPr lang="en-US" sz="16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Splashes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Mesh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Particle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(meshless)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Grid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600" y="1425822"/>
            <a:ext cx="570376" cy="81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See the source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1" r="19688"/>
          <a:stretch>
            <a:fillRect/>
          </a:stretch>
        </p:blipFill>
        <p:spPr bwMode="auto">
          <a:xfrm>
            <a:off x="8933420" y="1434414"/>
            <a:ext cx="510334" cy="81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13" descr="4"/>
          <p:cNvPicPr>
            <a:picLocks noChangeAspect="1"/>
          </p:cNvPicPr>
          <p:nvPr/>
        </p:nvPicPr>
        <p:blipFill rotWithShape="1">
          <a:blip r:embed="rId3"/>
          <a:srcRect l="19102" t="5511" r="17379" b="23970"/>
          <a:stretch>
            <a:fillRect/>
          </a:stretch>
        </p:blipFill>
        <p:spPr>
          <a:xfrm flipH="1">
            <a:off x="3714134" y="1428064"/>
            <a:ext cx="508160" cy="810134"/>
          </a:xfrm>
          <a:prstGeom prst="rect">
            <a:avLst/>
          </a:prstGeom>
        </p:spPr>
      </p:pic>
      <p:pic>
        <p:nvPicPr>
          <p:cNvPr id="13" name="Picture 6" descr="See the source imag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5" r="3937"/>
          <a:stretch>
            <a:fillRect/>
          </a:stretch>
        </p:blipFill>
        <p:spPr bwMode="auto">
          <a:xfrm>
            <a:off x="5869055" y="1425822"/>
            <a:ext cx="540975" cy="80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ounded Rectangle 16"/>
          <p:cNvSpPr/>
          <p:nvPr/>
        </p:nvSpPr>
        <p:spPr>
          <a:xfrm>
            <a:off x="2688773" y="3766459"/>
            <a:ext cx="838200" cy="881743"/>
          </a:xfrm>
          <a:prstGeom prst="round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436916" y="5578412"/>
            <a:ext cx="21957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+mj-lt"/>
              </a:rPr>
              <a:t>To avoid remeshing</a:t>
            </a:r>
            <a:endParaRPr lang="en-US" sz="2000" dirty="0">
              <a:solidFill>
                <a:srgbClr val="C00000"/>
              </a:solidFill>
              <a:latin typeface="+mj-lt"/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073292" y="4742254"/>
            <a:ext cx="0" cy="864000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3729952" y="4698199"/>
            <a:ext cx="1908849" cy="881743"/>
          </a:xfrm>
          <a:prstGeom prst="round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96374" y="5928989"/>
            <a:ext cx="22282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+mj-lt"/>
              </a:rPr>
              <a:t>To simplify contacts</a:t>
            </a:r>
            <a:endParaRPr lang="en-US" sz="2000" dirty="0">
              <a:solidFill>
                <a:srgbClr val="C00000"/>
              </a:solidFill>
              <a:latin typeface="+mj-lt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4666123" y="5649888"/>
            <a:ext cx="0" cy="288000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Physics-Based Animation Topics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457200" y="1361898"/>
          <a:ext cx="11277599" cy="4235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9457"/>
                <a:gridCol w="1045028"/>
                <a:gridCol w="1001486"/>
                <a:gridCol w="1001485"/>
                <a:gridCol w="1143001"/>
                <a:gridCol w="1088571"/>
                <a:gridCol w="1088571"/>
                <a:gridCol w="968830"/>
                <a:gridCol w="1643743"/>
                <a:gridCol w="1197427"/>
              </a:tblGrid>
              <a:tr h="93498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Contents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+mj-lt"/>
                        </a:rPr>
                        <a:t>Rigid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  Cloth and Hair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Soft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Fluids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</a:tr>
              <a:tr h="44631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Effects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Contacts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Fracture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Cloth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Hair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plastic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Smoke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+mj-lt"/>
                        </a:rPr>
                        <a:t>Drops and Waves</a:t>
                      </a:r>
                      <a:endParaRPr lang="en-US" sz="16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Splashes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Mesh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Particle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(meshless)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>
                          <a:latin typeface="+mj-lt"/>
                        </a:rPr>
                        <a:t>(real-time)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Grid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600" y="1425822"/>
            <a:ext cx="570376" cy="81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See the source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1" r="19688"/>
          <a:stretch>
            <a:fillRect/>
          </a:stretch>
        </p:blipFill>
        <p:spPr bwMode="auto">
          <a:xfrm>
            <a:off x="8933420" y="1434414"/>
            <a:ext cx="510334" cy="81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13" descr="4"/>
          <p:cNvPicPr>
            <a:picLocks noChangeAspect="1"/>
          </p:cNvPicPr>
          <p:nvPr/>
        </p:nvPicPr>
        <p:blipFill rotWithShape="1">
          <a:blip r:embed="rId3"/>
          <a:srcRect l="19102" t="5511" r="17379" b="23970"/>
          <a:stretch>
            <a:fillRect/>
          </a:stretch>
        </p:blipFill>
        <p:spPr>
          <a:xfrm flipH="1">
            <a:off x="3714134" y="1428064"/>
            <a:ext cx="508160" cy="810134"/>
          </a:xfrm>
          <a:prstGeom prst="rect">
            <a:avLst/>
          </a:prstGeom>
        </p:spPr>
      </p:pic>
      <p:pic>
        <p:nvPicPr>
          <p:cNvPr id="13" name="Picture 6" descr="See the source imag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5" r="3937"/>
          <a:stretch>
            <a:fillRect/>
          </a:stretch>
        </p:blipFill>
        <p:spPr bwMode="auto">
          <a:xfrm>
            <a:off x="5869055" y="1425822"/>
            <a:ext cx="540975" cy="80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Physics-Based Animation Topics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742" y="18255"/>
            <a:ext cx="10515600" cy="1325563"/>
          </a:xfrm>
        </p:spPr>
        <p:txBody>
          <a:bodyPr/>
          <a:lstStyle/>
          <a:p>
            <a:r>
              <a:rPr lang="en-US" b="1" dirty="0"/>
              <a:t>Tentative Syllabus</a:t>
            </a:r>
            <a:endParaRPr lang="en-US" b="1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  <p:graphicFrame>
        <p:nvGraphicFramePr>
          <p:cNvPr id="8" name="Table 8"/>
          <p:cNvGraphicFramePr>
            <a:graphicFrameLocks noGrp="1"/>
          </p:cNvGraphicFramePr>
          <p:nvPr/>
        </p:nvGraphicFramePr>
        <p:xfrm>
          <a:off x="811658" y="1220528"/>
          <a:ext cx="10515601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285"/>
                <a:gridCol w="1632857"/>
                <a:gridCol w="6368143"/>
                <a:gridCol w="1606316"/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Days</a:t>
                      </a:r>
                      <a:endParaRPr lang="en-US" dirty="0">
                        <a:latin typeface="+mj-lt"/>
                      </a:endParaRPr>
                    </a:p>
                  </a:txBody>
                  <a:tcPr/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Topics</a:t>
                      </a:r>
                      <a:endParaRPr lang="en-US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Assignments</a:t>
                      </a:r>
                      <a:endParaRPr lang="en-US" dirty="0">
                        <a:latin typeface="+mj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11/1/2021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Introduction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latin typeface="+mj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2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11/8/2021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Math Background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3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11/15/2021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Rigid Body Dynamics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4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11/22/2021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Rigid Body Contacts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HW 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5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11/29/2021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Mass-Spring Systems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6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12/6/2021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Position-Based Dynamics, Projective Dynamics and more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HW 2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7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12/13/2021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Collision Handling of Cloth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8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12/20/2021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dirty="0">
                          <a:latin typeface="+mj-lt"/>
                        </a:rPr>
                        <a:t>Soft Body Dynamics and Finite Element Method I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HW 3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9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12/27/2021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dirty="0">
                          <a:latin typeface="+mj-lt"/>
                        </a:rPr>
                        <a:t>Soft Body Dynamics and Finite Element Method II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10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1/3/2021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Waves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HW 4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11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1/10/2021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Incompressible Fluid Dynamics and Eulerian Fluids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Day 12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1/17/2021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j-lt"/>
                        </a:rPr>
                        <a:t>SPH and Position-Based Fluids</a:t>
                      </a:r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+mj-lt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 rot="21294318">
            <a:off x="4152093" y="5311716"/>
            <a:ext cx="415126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rgbClr val="FF0000"/>
                </a:solidFill>
                <a:latin typeface="+mj-lt"/>
              </a:rPr>
              <a:t>No Exam!</a:t>
            </a:r>
            <a:endParaRPr lang="en-US" sz="8000" b="1" dirty="0">
              <a:solidFill>
                <a:srgbClr val="FF0000"/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457200" y="1361898"/>
          <a:ext cx="11277599" cy="4235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9457"/>
                <a:gridCol w="1045028"/>
                <a:gridCol w="1001486"/>
                <a:gridCol w="1001485"/>
                <a:gridCol w="1143001"/>
                <a:gridCol w="1088571"/>
                <a:gridCol w="1088571"/>
                <a:gridCol w="968830"/>
                <a:gridCol w="1643743"/>
                <a:gridCol w="1197427"/>
              </a:tblGrid>
              <a:tr h="93498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Contents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+mj-lt"/>
                        </a:rPr>
                        <a:t>Rigid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  Cloth and Hair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Soft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Fluids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</a:tr>
              <a:tr h="44631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Effects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Contacts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Fracture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Cloth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Hair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plastic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Smoke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+mj-lt"/>
                        </a:rPr>
                        <a:t>Drops and Waves</a:t>
                      </a:r>
                      <a:endParaRPr lang="en-US" sz="16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Splashes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Mesh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>
                          <a:latin typeface="+mj-lt"/>
                        </a:rPr>
                        <a:t>(real-time)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Particle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(meshless)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>
                          <a:latin typeface="+mj-lt"/>
                        </a:rPr>
                        <a:t>(real-time)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Grid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600" y="1425822"/>
            <a:ext cx="570376" cy="81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See the source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1" r="19688"/>
          <a:stretch>
            <a:fillRect/>
          </a:stretch>
        </p:blipFill>
        <p:spPr bwMode="auto">
          <a:xfrm>
            <a:off x="8933420" y="1434414"/>
            <a:ext cx="510334" cy="81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13" descr="4"/>
          <p:cNvPicPr>
            <a:picLocks noChangeAspect="1"/>
          </p:cNvPicPr>
          <p:nvPr/>
        </p:nvPicPr>
        <p:blipFill rotWithShape="1">
          <a:blip r:embed="rId3"/>
          <a:srcRect l="19102" t="5511" r="17379" b="23970"/>
          <a:stretch>
            <a:fillRect/>
          </a:stretch>
        </p:blipFill>
        <p:spPr>
          <a:xfrm flipH="1">
            <a:off x="3714134" y="1428064"/>
            <a:ext cx="508160" cy="810134"/>
          </a:xfrm>
          <a:prstGeom prst="rect">
            <a:avLst/>
          </a:prstGeom>
        </p:spPr>
      </p:pic>
      <p:pic>
        <p:nvPicPr>
          <p:cNvPr id="13" name="Picture 6" descr="See the source imag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5" r="3937"/>
          <a:stretch>
            <a:fillRect/>
          </a:stretch>
        </p:blipFill>
        <p:spPr bwMode="auto">
          <a:xfrm>
            <a:off x="5869055" y="1425822"/>
            <a:ext cx="540975" cy="80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Physics-Based Animation Topics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457200" y="1361898"/>
          <a:ext cx="11277599" cy="4235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9457"/>
                <a:gridCol w="1045028"/>
                <a:gridCol w="1001486"/>
                <a:gridCol w="1001485"/>
                <a:gridCol w="1143001"/>
                <a:gridCol w="1088571"/>
                <a:gridCol w="1088571"/>
                <a:gridCol w="968830"/>
                <a:gridCol w="1643743"/>
                <a:gridCol w="1197427"/>
              </a:tblGrid>
              <a:tr h="93498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Contents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+mj-lt"/>
                        </a:rPr>
                        <a:t>Rigid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  Cloth and Hair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Soft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Fluids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</a:tr>
              <a:tr h="44631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Effects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Contacts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Fracture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Cloth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Hair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plastic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Smoke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+mj-lt"/>
                        </a:rPr>
                        <a:t>Drops and Waves</a:t>
                      </a:r>
                      <a:endParaRPr lang="en-US" sz="16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Splashes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Mesh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>
                          <a:latin typeface="+mj-lt"/>
                        </a:rPr>
                        <a:t>(real-time)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?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Particle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(meshless)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>
                          <a:latin typeface="+mj-lt"/>
                        </a:rPr>
                        <a:t>(real-time)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Grid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600" y="1425822"/>
            <a:ext cx="570376" cy="81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See the source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1" r="19688"/>
          <a:stretch>
            <a:fillRect/>
          </a:stretch>
        </p:blipFill>
        <p:spPr bwMode="auto">
          <a:xfrm>
            <a:off x="8933420" y="1434414"/>
            <a:ext cx="510334" cy="81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13" descr="4"/>
          <p:cNvPicPr>
            <a:picLocks noChangeAspect="1"/>
          </p:cNvPicPr>
          <p:nvPr/>
        </p:nvPicPr>
        <p:blipFill rotWithShape="1">
          <a:blip r:embed="rId3"/>
          <a:srcRect l="19102" t="5511" r="17379" b="23970"/>
          <a:stretch>
            <a:fillRect/>
          </a:stretch>
        </p:blipFill>
        <p:spPr>
          <a:xfrm flipH="1">
            <a:off x="3714134" y="1428064"/>
            <a:ext cx="508160" cy="810134"/>
          </a:xfrm>
          <a:prstGeom prst="rect">
            <a:avLst/>
          </a:prstGeom>
        </p:spPr>
      </p:pic>
      <p:pic>
        <p:nvPicPr>
          <p:cNvPr id="13" name="Picture 6" descr="See the source imag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5" r="3937"/>
          <a:stretch>
            <a:fillRect/>
          </a:stretch>
        </p:blipFill>
        <p:spPr bwMode="auto">
          <a:xfrm>
            <a:off x="5869055" y="1425822"/>
            <a:ext cx="540975" cy="80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Physics-Based Animation Topics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457200" y="1361898"/>
          <a:ext cx="11277599" cy="4235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9457"/>
                <a:gridCol w="1045028"/>
                <a:gridCol w="1001486"/>
                <a:gridCol w="1001485"/>
                <a:gridCol w="1143001"/>
                <a:gridCol w="1088571"/>
                <a:gridCol w="1088571"/>
                <a:gridCol w="968830"/>
                <a:gridCol w="1643743"/>
                <a:gridCol w="1197427"/>
              </a:tblGrid>
              <a:tr h="93498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Contents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+mj-lt"/>
                        </a:rPr>
                        <a:t>Rigid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  Cloth and Hair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Soft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Fluids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</a:tr>
              <a:tr h="44631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Effects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Contacts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Fracture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Cloth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Hair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plastic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Smoke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+mj-lt"/>
                        </a:rPr>
                        <a:t>Drops and Waves</a:t>
                      </a:r>
                      <a:endParaRPr lang="en-US" sz="16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Splashes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Mesh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>
                          <a:latin typeface="+mj-lt"/>
                        </a:rPr>
                        <a:t>(real-time)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?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Particle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(meshless)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>
                          <a:latin typeface="+mj-lt"/>
                        </a:rPr>
                        <a:t>(real-time)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Grid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600" y="1425822"/>
            <a:ext cx="570376" cy="81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See the source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1" r="19688"/>
          <a:stretch>
            <a:fillRect/>
          </a:stretch>
        </p:blipFill>
        <p:spPr bwMode="auto">
          <a:xfrm>
            <a:off x="8933420" y="1434414"/>
            <a:ext cx="510334" cy="81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13" descr="4"/>
          <p:cNvPicPr>
            <a:picLocks noChangeAspect="1"/>
          </p:cNvPicPr>
          <p:nvPr/>
        </p:nvPicPr>
        <p:blipFill rotWithShape="1">
          <a:blip r:embed="rId3"/>
          <a:srcRect l="19102" t="5511" r="17379" b="23970"/>
          <a:stretch>
            <a:fillRect/>
          </a:stretch>
        </p:blipFill>
        <p:spPr>
          <a:xfrm flipH="1">
            <a:off x="3714134" y="1428064"/>
            <a:ext cx="508160" cy="810134"/>
          </a:xfrm>
          <a:prstGeom prst="rect">
            <a:avLst/>
          </a:prstGeom>
        </p:spPr>
      </p:pic>
      <p:pic>
        <p:nvPicPr>
          <p:cNvPr id="13" name="Picture 6" descr="See the source imag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5" r="3937"/>
          <a:stretch>
            <a:fillRect/>
          </a:stretch>
        </p:blipFill>
        <p:spPr bwMode="auto">
          <a:xfrm>
            <a:off x="5869055" y="1425822"/>
            <a:ext cx="540975" cy="80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Up-Down Arrow 4"/>
          <p:cNvSpPr/>
          <p:nvPr/>
        </p:nvSpPr>
        <p:spPr>
          <a:xfrm>
            <a:off x="827315" y="3439880"/>
            <a:ext cx="359229" cy="500743"/>
          </a:xfrm>
          <a:prstGeom prst="up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Up-Down Arrow 13"/>
          <p:cNvSpPr/>
          <p:nvPr/>
        </p:nvSpPr>
        <p:spPr>
          <a:xfrm>
            <a:off x="838202" y="4386937"/>
            <a:ext cx="359229" cy="500743"/>
          </a:xfrm>
          <a:prstGeom prst="up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9571" y="5528653"/>
            <a:ext cx="2889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2"/>
                </a:solidFill>
                <a:latin typeface="+mj-lt"/>
              </a:rPr>
              <a:t>Hybrid Methods</a:t>
            </a:r>
            <a:endParaRPr lang="en-US" sz="32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6" name="Up-Down Arrow 15"/>
          <p:cNvSpPr/>
          <p:nvPr/>
        </p:nvSpPr>
        <p:spPr>
          <a:xfrm rot="16200000">
            <a:off x="3460286" y="1584167"/>
            <a:ext cx="359229" cy="500743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8" name="Up-Down Arrow 17"/>
          <p:cNvSpPr/>
          <p:nvPr/>
        </p:nvSpPr>
        <p:spPr>
          <a:xfrm rot="16200000">
            <a:off x="5566672" y="1584167"/>
            <a:ext cx="359229" cy="500743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9" name="Up-Down Arrow 18"/>
          <p:cNvSpPr/>
          <p:nvPr/>
        </p:nvSpPr>
        <p:spPr>
          <a:xfrm rot="16200000">
            <a:off x="7759375" y="1575575"/>
            <a:ext cx="359229" cy="500743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675600" y="1425822"/>
            <a:ext cx="8720257" cy="803784"/>
          </a:xfrm>
          <a:prstGeom prst="roundRect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88587" y="781407"/>
            <a:ext cx="16530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4"/>
                </a:solidFill>
                <a:latin typeface="+mj-lt"/>
              </a:rPr>
              <a:t>Coupling</a:t>
            </a:r>
            <a:endParaRPr lang="en-US" sz="320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604008" y="2960908"/>
            <a:ext cx="811138" cy="2476980"/>
          </a:xfrm>
          <a:prstGeom prst="round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Physics-Based Animation Topics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/>
              <a:t>Issues for Discussion Today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18045" y="2329960"/>
            <a:ext cx="9107188" cy="219807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What’s computer graphics?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What’s computer graphics used for?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What’s physics-based animation?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  <a:p>
            <a:r>
              <a:rPr lang="en-US" dirty="0">
                <a:latin typeface="+mj-lt"/>
              </a:rPr>
              <a:t>What are the topics to be studied in this class?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457200" y="1361898"/>
          <a:ext cx="11277599" cy="4235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9457"/>
                <a:gridCol w="1045028"/>
                <a:gridCol w="1001486"/>
                <a:gridCol w="1001485"/>
                <a:gridCol w="1143001"/>
                <a:gridCol w="1088571"/>
                <a:gridCol w="1088571"/>
                <a:gridCol w="968830"/>
                <a:gridCol w="1643743"/>
                <a:gridCol w="1197427"/>
              </a:tblGrid>
              <a:tr h="93498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Contents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+mj-lt"/>
                        </a:rPr>
                        <a:t>Rigid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  Cloth and Hair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Soft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Fluids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</a:tr>
              <a:tr h="44631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Effects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Contacts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Fracture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Cloth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Hair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plastic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Smoke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+mj-lt"/>
                        </a:rPr>
                        <a:t>Drops and Waves</a:t>
                      </a:r>
                      <a:endParaRPr lang="en-US" sz="16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Splashes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Mesh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>
                          <a:latin typeface="+mj-lt"/>
                        </a:rPr>
                        <a:t>(real-time)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?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Particle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(meshless)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>
                          <a:latin typeface="+mj-lt"/>
                        </a:rPr>
                        <a:t>(real-time)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Grid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600" y="1425822"/>
            <a:ext cx="570376" cy="81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See the source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1" r="19688"/>
          <a:stretch>
            <a:fillRect/>
          </a:stretch>
        </p:blipFill>
        <p:spPr bwMode="auto">
          <a:xfrm>
            <a:off x="8933420" y="1434414"/>
            <a:ext cx="510334" cy="81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13" descr="4"/>
          <p:cNvPicPr>
            <a:picLocks noChangeAspect="1"/>
          </p:cNvPicPr>
          <p:nvPr/>
        </p:nvPicPr>
        <p:blipFill rotWithShape="1">
          <a:blip r:embed="rId3"/>
          <a:srcRect l="19102" t="5511" r="17379" b="23970"/>
          <a:stretch>
            <a:fillRect/>
          </a:stretch>
        </p:blipFill>
        <p:spPr>
          <a:xfrm flipH="1">
            <a:off x="3714134" y="1428064"/>
            <a:ext cx="508160" cy="810134"/>
          </a:xfrm>
          <a:prstGeom prst="rect">
            <a:avLst/>
          </a:prstGeom>
        </p:spPr>
      </p:pic>
      <p:pic>
        <p:nvPicPr>
          <p:cNvPr id="13" name="Picture 6" descr="See the source imag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5" r="3937"/>
          <a:stretch>
            <a:fillRect/>
          </a:stretch>
        </p:blipFill>
        <p:spPr bwMode="auto">
          <a:xfrm>
            <a:off x="5869055" y="1425822"/>
            <a:ext cx="540975" cy="80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 txBox="1"/>
          <p:nvPr/>
        </p:nvSpPr>
        <p:spPr>
          <a:xfrm>
            <a:off x="838200" y="0"/>
            <a:ext cx="1112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cs typeface="Times New Roman" panose="02020603050405020304" pitchFamily="18" charset="0"/>
              </a:rPr>
              <a:t>Topics in This Class</a:t>
            </a:r>
            <a:endParaRPr lang="en-US" b="1" dirty="0">
              <a:cs typeface="Times New Roman" panose="02020603050405020304" pitchFamily="18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675600" y="2786745"/>
            <a:ext cx="838200" cy="881743"/>
          </a:xfrm>
          <a:prstGeom prst="round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714134" y="2786744"/>
            <a:ext cx="838200" cy="881743"/>
          </a:xfrm>
          <a:prstGeom prst="round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5866999" y="2786743"/>
            <a:ext cx="838200" cy="881743"/>
          </a:xfrm>
          <a:prstGeom prst="round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7990113" y="3755572"/>
            <a:ext cx="3646715" cy="1787882"/>
          </a:xfrm>
          <a:prstGeom prst="round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1123428" cy="1325563"/>
          </a:xfrm>
        </p:spPr>
        <p:txBody>
          <a:bodyPr>
            <a:noAutofit/>
          </a:bodyPr>
          <a:lstStyle/>
          <a:p>
            <a:r>
              <a:rPr lang="en-US" b="1" dirty="0">
                <a:cs typeface="Times New Roman" panose="02020603050405020304" pitchFamily="18" charset="0"/>
              </a:rPr>
              <a:t>My Own Expertise</a:t>
            </a:r>
            <a:endParaRPr lang="en-US" b="1" dirty="0">
              <a:cs typeface="Times New Roman" panose="02020603050405020304" pitchFamily="18" charset="0"/>
            </a:endParaRPr>
          </a:p>
        </p:txBody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457200" y="1361898"/>
          <a:ext cx="11277599" cy="4235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9457"/>
                <a:gridCol w="1045028"/>
                <a:gridCol w="1001486"/>
                <a:gridCol w="1001485"/>
                <a:gridCol w="1143001"/>
                <a:gridCol w="1088571"/>
                <a:gridCol w="1088571"/>
                <a:gridCol w="968830"/>
                <a:gridCol w="1643743"/>
                <a:gridCol w="1197427"/>
              </a:tblGrid>
              <a:tr h="93498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Contents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+mj-lt"/>
                        </a:rPr>
                        <a:t>Rigid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  Cloth and Hair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         Soft Bodies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Fluids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  <a:tc hMerge="1">
                  <a:tcPr anchor="ctr">
                    <a:solidFill>
                      <a:schemeClr val="tx2"/>
                    </a:solidFill>
                  </a:tcPr>
                </a:tc>
              </a:tr>
              <a:tr h="44631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Effects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Contacts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Fracture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Cloth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Hair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Elastic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plastic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Smoke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+mj-lt"/>
                        </a:rPr>
                        <a:t>Drops and Waves</a:t>
                      </a:r>
                      <a:endParaRPr lang="en-US" sz="16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+mj-lt"/>
                        </a:rPr>
                        <a:t>Splashes</a:t>
                      </a:r>
                      <a:endParaRPr lang="en-US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Mesh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?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?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Particle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(meshless)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>
                          <a:latin typeface="+mj-lt"/>
                        </a:rPr>
                        <a:t>(real-time)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95156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Grid</a:t>
                      </a:r>
                      <a:endParaRPr lang="en-US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4000" dirty="0">
                          <a:latin typeface="+mj-lt"/>
                        </a:rPr>
                        <a:t>☆ </a:t>
                      </a:r>
                      <a:r>
                        <a:rPr lang="en-US" sz="1400" dirty="0">
                          <a:latin typeface="+mj-lt"/>
                        </a:rPr>
                        <a:t>(contact)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latin typeface="+mj-lt"/>
                        </a:rPr>
                        <a:t>✓</a:t>
                      </a:r>
                      <a:endParaRPr lang="en-US" sz="4000" dirty="0">
                        <a:latin typeface="+mj-lt"/>
                      </a:endParaRP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600" y="1425822"/>
            <a:ext cx="570376" cy="812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See the source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1" r="19688"/>
          <a:stretch>
            <a:fillRect/>
          </a:stretch>
        </p:blipFill>
        <p:spPr bwMode="auto">
          <a:xfrm>
            <a:off x="8933420" y="1434414"/>
            <a:ext cx="510334" cy="81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13" descr="4"/>
          <p:cNvPicPr>
            <a:picLocks noChangeAspect="1"/>
          </p:cNvPicPr>
          <p:nvPr/>
        </p:nvPicPr>
        <p:blipFill rotWithShape="1">
          <a:blip r:embed="rId3"/>
          <a:srcRect l="19102" t="5511" r="17379" b="23970"/>
          <a:stretch>
            <a:fillRect/>
          </a:stretch>
        </p:blipFill>
        <p:spPr>
          <a:xfrm flipH="1">
            <a:off x="3714134" y="1428064"/>
            <a:ext cx="508160" cy="810134"/>
          </a:xfrm>
          <a:prstGeom prst="rect">
            <a:avLst/>
          </a:prstGeom>
        </p:spPr>
      </p:pic>
      <p:pic>
        <p:nvPicPr>
          <p:cNvPr id="13" name="Picture 6" descr="See the source imag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5" r="3937"/>
          <a:stretch>
            <a:fillRect/>
          </a:stretch>
        </p:blipFill>
        <p:spPr bwMode="auto">
          <a:xfrm>
            <a:off x="5869055" y="1425822"/>
            <a:ext cx="540975" cy="80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798570" y="5943596"/>
            <a:ext cx="3820886" cy="3048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48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06705" y="5891830"/>
            <a:ext cx="2265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j-lt"/>
              </a:rPr>
              <a:t>No Experience</a:t>
            </a:r>
            <a:endParaRPr lang="en-US" sz="20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681733" y="5895941"/>
            <a:ext cx="1762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Full Experience</a:t>
            </a:r>
            <a:endParaRPr lang="en-US" sz="2000" dirty="0">
              <a:latin typeface="+mj-lt"/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226B15-CD18-AD48-B4A6-8B862AAA934E}" type="slidenum">
              <a:rPr kumimoji="1" lang="zh-CN" altLang="en-US" smtClean="0">
                <a:latin typeface="+mj-lt"/>
              </a:rPr>
            </a:fld>
            <a:endParaRPr kumimoji="1" lang="zh-CN" altLang="en-US">
              <a:latin typeface="+mj-l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2052" name="Picture 4" descr="See the source imag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754" y="1803862"/>
            <a:ext cx="3038620" cy="3038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476815" y="2660390"/>
            <a:ext cx="3316666" cy="1325563"/>
          </a:xfrm>
        </p:spPr>
        <p:txBody>
          <a:bodyPr>
            <a:normAutofit/>
          </a:bodyPr>
          <a:lstStyle/>
          <a:p>
            <a:r>
              <a:rPr lang="en-US" altLang="zh-CN" b="1" dirty="0"/>
              <a:t>Questions?</a:t>
            </a:r>
            <a:endParaRPr lang="en-US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583" y="1533221"/>
            <a:ext cx="10942834" cy="1325563"/>
          </a:xfrm>
        </p:spPr>
        <p:txBody>
          <a:bodyPr/>
          <a:lstStyle/>
          <a:p>
            <a:r>
              <a:rPr lang="en-US" b="1" dirty="0"/>
              <a:t>No textbook, but a lot of suggested readings.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/>
            </a:fld>
            <a:endParaRPr kumimoji="1" lang="zh-CN" altLang="en-US" dirty="0"/>
          </a:p>
        </p:txBody>
      </p:sp>
      <p:sp>
        <p:nvSpPr>
          <p:cNvPr id="6" name="Title 1"/>
          <p:cNvSpPr txBox="1"/>
          <p:nvPr/>
        </p:nvSpPr>
        <p:spPr>
          <a:xfrm>
            <a:off x="1273031" y="2401584"/>
            <a:ext cx="94199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Readings help you pick up insights missing from class.</a:t>
            </a:r>
            <a:endParaRPr lang="en-US" sz="3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9"/>
          <a:stretch>
            <a:fillRect/>
          </a:stretch>
        </p:blipFill>
        <p:spPr bwMode="auto">
          <a:xfrm>
            <a:off x="3922095" y="3570201"/>
            <a:ext cx="4121775" cy="294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"/>
          <a:srcRect b="5811"/>
          <a:stretch>
            <a:fillRect/>
          </a:stretch>
        </p:blipFill>
        <p:spPr>
          <a:xfrm>
            <a:off x="0" y="-319216"/>
            <a:ext cx="12192000" cy="7177216"/>
          </a:xfrm>
          <a:prstGeom prst="rect">
            <a:avLst/>
          </a:prstGeom>
        </p:spPr>
      </p:pic>
      <p:sp>
        <p:nvSpPr>
          <p:cNvPr id="10" name="Slide Number Placeholder 4"/>
          <p:cNvSpPr txBox="1"/>
          <p:nvPr/>
        </p:nvSpPr>
        <p:spPr>
          <a:xfrm>
            <a:off x="8496300" y="62198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B226B15-CD18-AD48-B4A6-8B862AAA934E}" type="slidenum">
              <a:rPr kumimoji="1" lang="zh-CN" altLang="en-US" smtClean="0"/>
            </a:fld>
            <a:endParaRPr kumimoji="1"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200883"/>
            <a:ext cx="12192000" cy="762000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2538" y="2478400"/>
            <a:ext cx="6758135" cy="1325563"/>
          </a:xfrm>
        </p:spPr>
        <p:txBody>
          <a:bodyPr>
            <a:normAutofit/>
          </a:bodyPr>
          <a:lstStyle/>
          <a:p>
            <a:r>
              <a:rPr lang="en-US" altLang="zh-CN" b="1" dirty="0"/>
              <a:t>The goal is to use Unity for learning, NOT to learn Unity.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/>
            </a:fld>
            <a:endParaRPr kumimoji="1" lang="zh-CN" altLang="en-US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1376" y="1880793"/>
            <a:ext cx="2817203" cy="2520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/>
              <a:t>What you need to succeed...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4502" y="1884064"/>
            <a:ext cx="9107188" cy="3731616"/>
          </a:xfrm>
        </p:spPr>
        <p:txBody>
          <a:bodyPr/>
          <a:lstStyle/>
          <a:p>
            <a:r>
              <a:rPr lang="en-US" dirty="0">
                <a:latin typeface="+mj-lt"/>
              </a:rPr>
              <a:t>Get prepared (</a:t>
            </a:r>
            <a:r>
              <a:rPr kumimoji="1" lang="en-US" dirty="0">
                <a:latin typeface="+mj-lt"/>
              </a:rPr>
              <a:t>p</a:t>
            </a:r>
            <a:r>
              <a:rPr kumimoji="1" lang="en-US" altLang="zh-CN" dirty="0">
                <a:latin typeface="+mj-lt"/>
              </a:rPr>
              <a:t>rerequisites</a:t>
            </a:r>
            <a:r>
              <a:rPr lang="en-US" dirty="0">
                <a:latin typeface="+mj-lt"/>
              </a:rPr>
              <a:t>, Unity, etc.)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Attend meetings, or watch the replay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Finish supplemental readings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Do HWs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No need fancy graphics card. Your laptop should suffice.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Read more, write more, think more...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26B15-CD18-AD48-B4A6-8B862AAA934E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7805</Words>
  <Application>WPS 演示</Application>
  <PresentationFormat>Widescreen</PresentationFormat>
  <Paragraphs>1089</Paragraphs>
  <Slides>46</Slides>
  <Notes>0</Notes>
  <HiddenSlides>0</HiddenSlides>
  <MMClips>17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7" baseType="lpstr">
      <vt:lpstr>Arial</vt:lpstr>
      <vt:lpstr>宋体</vt:lpstr>
      <vt:lpstr>Wingdings</vt:lpstr>
      <vt:lpstr>Calibri Light</vt:lpstr>
      <vt:lpstr>微软雅黑</vt:lpstr>
      <vt:lpstr>Arial Unicode MS</vt:lpstr>
      <vt:lpstr>Calibri</vt:lpstr>
      <vt:lpstr>等线</vt:lpstr>
      <vt:lpstr>Times New Roman</vt:lpstr>
      <vt:lpstr>等线 Light</vt:lpstr>
      <vt:lpstr>Office Theme</vt:lpstr>
      <vt:lpstr>GAMES 103: Intro to Physics-Based Animation</vt:lpstr>
      <vt:lpstr>PowerPoint 演示文稿</vt:lpstr>
      <vt:lpstr>More About Prerequisites</vt:lpstr>
      <vt:lpstr>Tentative Syllabus</vt:lpstr>
      <vt:lpstr>No textbook, but a lot of suggested readings.</vt:lpstr>
      <vt:lpstr>PowerPoint 演示文稿</vt:lpstr>
      <vt:lpstr>PowerPoint 演示文稿</vt:lpstr>
      <vt:lpstr>The goal is to use Unity for learning, NOT to learn Unity.</vt:lpstr>
      <vt:lpstr>What you need to succeed...</vt:lpstr>
      <vt:lpstr>Issues for Discussion Today</vt:lpstr>
      <vt:lpstr>Issues for Discussion Today</vt:lpstr>
      <vt:lpstr>What’s Computer Graphics?</vt:lpstr>
      <vt:lpstr>Computer Graphics Areas</vt:lpstr>
      <vt:lpstr>Real-Time Graphics Pipeline</vt:lpstr>
      <vt:lpstr>The number of frames sent to display in a second is called the frame rate.  For example, 24 FPS, 30 FPS, 60 FPS, …</vt:lpstr>
      <vt:lpstr>Unfortunately, real-time graphics (real-time animation + real-time rendering) is challenging.  Without real-time graphics, graphics applications are narrowly limited…</vt:lpstr>
      <vt:lpstr>Animation Playback</vt:lpstr>
      <vt:lpstr>Movie</vt:lpstr>
      <vt:lpstr>Geometry: Three Representations</vt:lpstr>
      <vt:lpstr>Geometry: Three Representations</vt:lpstr>
      <vt:lpstr>Geometry: Three Representations</vt:lpstr>
      <vt:lpstr>Geometry: Three Representations</vt:lpstr>
      <vt:lpstr>Rendering: Non-Photorealistic vs. Photorealistic</vt:lpstr>
      <vt:lpstr>PowerPoint 演示文稿</vt:lpstr>
      <vt:lpstr>Rendering: Material Scan</vt:lpstr>
      <vt:lpstr>Rendering: Body Scan by a Light Stage</vt:lpstr>
      <vt:lpstr>Issues for Discussion Today</vt:lpstr>
      <vt:lpstr>Computer Graphics for Entertainment</vt:lpstr>
      <vt:lpstr>Computer Graphics for Design</vt:lpstr>
      <vt:lpstr>PowerPoint 演示文稿</vt:lpstr>
      <vt:lpstr>Computer Graphics for Retail and Manufacturing</vt:lpstr>
      <vt:lpstr>Computer Graphics for VR, AR and Metaverse</vt:lpstr>
      <vt:lpstr>Computer Graphics for Augmented Reality (AR)</vt:lpstr>
      <vt:lpstr>Issues for Discussion Today</vt:lpstr>
      <vt:lpstr>Animation Paradigm</vt:lpstr>
      <vt:lpstr>Physics-Based Animation Topics</vt:lpstr>
      <vt:lpstr>Physics-Based Animation Topics</vt:lpstr>
      <vt:lpstr>Physics-Based Animation Topics</vt:lpstr>
      <vt:lpstr>Physics-Based Animation Topics</vt:lpstr>
      <vt:lpstr>Physics-Based Animation Topics</vt:lpstr>
      <vt:lpstr>Physics-Based Animation Topics</vt:lpstr>
      <vt:lpstr>Physics-Based Animation Topics</vt:lpstr>
      <vt:lpstr>Issues for Discussion Today</vt:lpstr>
      <vt:lpstr>PowerPoint 演示文稿</vt:lpstr>
      <vt:lpstr>My Own Expertise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GAMES 103: Intro to Physics-Based Animation</dc:title>
  <dc:creator>Huamin Wang</dc:creator>
  <cp:lastModifiedBy>张泰源</cp:lastModifiedBy>
  <cp:revision>41</cp:revision>
  <dcterms:created xsi:type="dcterms:W3CDTF">2021-11-02T02:21:00Z</dcterms:created>
  <dcterms:modified xsi:type="dcterms:W3CDTF">2022-01-21T08:47:22Z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2052-11.3.0.9236</vt:lpwstr>
  </property>
</Properties>
</file>

<file path=docProps/thumbnail.jpeg>
</file>